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9.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0.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1.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2.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3.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79" r:id="rId3"/>
    <p:sldId id="316" r:id="rId4"/>
    <p:sldId id="317" r:id="rId5"/>
    <p:sldId id="298" r:id="rId6"/>
    <p:sldId id="319" r:id="rId7"/>
    <p:sldId id="284" r:id="rId8"/>
    <p:sldId id="314" r:id="rId9"/>
    <p:sldId id="313" r:id="rId10"/>
    <p:sldId id="311" r:id="rId11"/>
    <p:sldId id="289" r:id="rId12"/>
    <p:sldId id="312" r:id="rId13"/>
    <p:sldId id="301" r:id="rId14"/>
    <p:sldId id="315" r:id="rId15"/>
    <p:sldId id="303" r:id="rId16"/>
    <p:sldId id="292" r:id="rId17"/>
    <p:sldId id="293" r:id="rId18"/>
    <p:sldId id="294" r:id="rId19"/>
    <p:sldId id="297" r:id="rId20"/>
  </p:sldIdLst>
  <p:sldSz cx="9144000" cy="6858000" type="screen4x3"/>
  <p:notesSz cx="7010400" cy="9296400"/>
  <p:defaultTextStyle>
    <a:defPPr>
      <a:defRPr lang="en-US"/>
    </a:defPPr>
    <a:lvl1pPr algn="ctr" rtl="0" fontAlgn="base">
      <a:spcBef>
        <a:spcPct val="0"/>
      </a:spcBef>
      <a:spcAft>
        <a:spcPct val="0"/>
      </a:spcAft>
      <a:defRPr sz="2400" kern="1200">
        <a:solidFill>
          <a:schemeClr val="tx1"/>
        </a:solidFill>
        <a:latin typeface="Arial" charset="0"/>
        <a:ea typeface="+mn-ea"/>
        <a:cs typeface="+mn-cs"/>
      </a:defRPr>
    </a:lvl1pPr>
    <a:lvl2pPr marL="457200" algn="ctr" rtl="0" fontAlgn="base">
      <a:spcBef>
        <a:spcPct val="0"/>
      </a:spcBef>
      <a:spcAft>
        <a:spcPct val="0"/>
      </a:spcAft>
      <a:defRPr sz="2400" kern="1200">
        <a:solidFill>
          <a:schemeClr val="tx1"/>
        </a:solidFill>
        <a:latin typeface="Arial" charset="0"/>
        <a:ea typeface="+mn-ea"/>
        <a:cs typeface="+mn-cs"/>
      </a:defRPr>
    </a:lvl2pPr>
    <a:lvl3pPr marL="914400" algn="ctr" rtl="0" fontAlgn="base">
      <a:spcBef>
        <a:spcPct val="0"/>
      </a:spcBef>
      <a:spcAft>
        <a:spcPct val="0"/>
      </a:spcAft>
      <a:defRPr sz="2400" kern="1200">
        <a:solidFill>
          <a:schemeClr val="tx1"/>
        </a:solidFill>
        <a:latin typeface="Arial" charset="0"/>
        <a:ea typeface="+mn-ea"/>
        <a:cs typeface="+mn-cs"/>
      </a:defRPr>
    </a:lvl3pPr>
    <a:lvl4pPr marL="1371600" algn="ctr" rtl="0" fontAlgn="base">
      <a:spcBef>
        <a:spcPct val="0"/>
      </a:spcBef>
      <a:spcAft>
        <a:spcPct val="0"/>
      </a:spcAft>
      <a:defRPr sz="2400" kern="1200">
        <a:solidFill>
          <a:schemeClr val="tx1"/>
        </a:solidFill>
        <a:latin typeface="Arial" charset="0"/>
        <a:ea typeface="+mn-ea"/>
        <a:cs typeface="+mn-cs"/>
      </a:defRPr>
    </a:lvl4pPr>
    <a:lvl5pPr marL="1828800" algn="ctr"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6600"/>
    <a:srgbClr val="35759D"/>
    <a:srgbClr val="333333"/>
    <a:srgbClr val="35B19D"/>
    <a:srgbClr val="000000"/>
    <a:srgbClr val="FFFF00"/>
    <a:srgbClr val="B3D3EA"/>
    <a:srgbClr val="78ADC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987" autoAdjust="0"/>
    <p:restoredTop sz="86092" autoAdjust="0"/>
  </p:normalViewPr>
  <p:slideViewPr>
    <p:cSldViewPr>
      <p:cViewPr varScale="1">
        <p:scale>
          <a:sx n="98" d="100"/>
          <a:sy n="98" d="100"/>
        </p:scale>
        <p:origin x="1488"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a:t>Members Fiscal Year</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Membership Count</c:v>
                </c:pt>
              </c:strCache>
            </c:strRef>
          </c:tx>
          <c:spPr>
            <a:solidFill>
              <a:schemeClr val="accent1"/>
            </a:solidFill>
            <a:ln>
              <a:noFill/>
            </a:ln>
            <a:effectLst/>
          </c:spPr>
          <c:invertIfNegative val="0"/>
          <c:dLbls>
            <c:dLbl>
              <c:idx val="0"/>
              <c:layout>
                <c:manualLayout>
                  <c:x val="-2.0833333333333333E-3"/>
                  <c:y val="-2.499999999999994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960-4480-A859-BF8A12C6E316}"/>
                </c:ext>
              </c:extLst>
            </c:dLbl>
            <c:dLbl>
              <c:idx val="1"/>
              <c:layout>
                <c:manualLayout>
                  <c:x val="0"/>
                  <c:y val="-2.50000000000000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6960-4480-A859-BF8A12C6E316}"/>
                </c:ext>
              </c:extLst>
            </c:dLbl>
            <c:dLbl>
              <c:idx val="2"/>
              <c:layout>
                <c:manualLayout>
                  <c:x val="4.1666666666665903E-3"/>
                  <c:y val="-3.437500000000005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6960-4480-A859-BF8A12C6E316}"/>
                </c:ext>
              </c:extLst>
            </c:dLbl>
            <c:dLbl>
              <c:idx val="3"/>
              <c:layout>
                <c:manualLayout>
                  <c:x val="-4.1666666666666666E-3"/>
                  <c:y val="-4.687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6960-4480-A859-BF8A12C6E31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Sheet1!$A$2:$A$5</c:f>
              <c:numCache>
                <c:formatCode>General</c:formatCode>
                <c:ptCount val="4"/>
                <c:pt idx="0">
                  <c:v>2013</c:v>
                </c:pt>
                <c:pt idx="1">
                  <c:v>2014</c:v>
                </c:pt>
                <c:pt idx="2">
                  <c:v>2015</c:v>
                </c:pt>
                <c:pt idx="3">
                  <c:v>2016</c:v>
                </c:pt>
              </c:numCache>
            </c:numRef>
          </c:cat>
          <c:val>
            <c:numRef>
              <c:f>Sheet1!$B$2:$B$5</c:f>
              <c:numCache>
                <c:formatCode>General</c:formatCode>
                <c:ptCount val="4"/>
                <c:pt idx="0">
                  <c:v>150</c:v>
                </c:pt>
                <c:pt idx="1">
                  <c:v>172</c:v>
                </c:pt>
                <c:pt idx="2">
                  <c:v>158</c:v>
                </c:pt>
                <c:pt idx="3">
                  <c:v>155</c:v>
                </c:pt>
              </c:numCache>
            </c:numRef>
          </c:val>
          <c:extLst>
            <c:ext xmlns:c16="http://schemas.microsoft.com/office/drawing/2014/chart" uri="{C3380CC4-5D6E-409C-BE32-E72D297353CC}">
              <c16:uniqueId val="{00000000-6960-4480-A859-BF8A12C6E316}"/>
            </c:ext>
          </c:extLst>
        </c:ser>
        <c:dLbls>
          <c:showLegendKey val="0"/>
          <c:showVal val="0"/>
          <c:showCatName val="0"/>
          <c:showSerName val="0"/>
          <c:showPercent val="0"/>
          <c:showBubbleSize val="0"/>
        </c:dLbls>
        <c:gapWidth val="150"/>
        <c:axId val="706803368"/>
        <c:axId val="706796152"/>
      </c:barChart>
      <c:catAx>
        <c:axId val="706803368"/>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06796152"/>
        <c:crosses val="autoZero"/>
        <c:auto val="1"/>
        <c:lblAlgn val="ctr"/>
        <c:lblOffset val="100"/>
        <c:noMultiLvlLbl val="0"/>
      </c:catAx>
      <c:valAx>
        <c:axId val="70679615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0680336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2016 Membership &amp; Sponsorship Income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Sheet1!$A$2:$A$6</c:f>
              <c:numCache>
                <c:formatCode>General</c:formatCode>
                <c:ptCount val="5"/>
                <c:pt idx="0">
                  <c:v>2013</c:v>
                </c:pt>
                <c:pt idx="1">
                  <c:v>2014</c:v>
                </c:pt>
                <c:pt idx="2">
                  <c:v>2015</c:v>
                </c:pt>
                <c:pt idx="3">
                  <c:v>2016</c:v>
                </c:pt>
                <c:pt idx="4">
                  <c:v>2017</c:v>
                </c:pt>
              </c:numCache>
            </c:numRef>
          </c:cat>
          <c:val>
            <c:numRef>
              <c:f>Sheet1!$B$2:$B$6</c:f>
              <c:numCache>
                <c:formatCode>"$"#,##0_);[Red]\("$"#,##0\)</c:formatCode>
                <c:ptCount val="5"/>
                <c:pt idx="0">
                  <c:v>105845</c:v>
                </c:pt>
                <c:pt idx="1">
                  <c:v>79273</c:v>
                </c:pt>
                <c:pt idx="2">
                  <c:v>101516</c:v>
                </c:pt>
                <c:pt idx="3">
                  <c:v>170585</c:v>
                </c:pt>
                <c:pt idx="4">
                  <c:v>104000</c:v>
                </c:pt>
              </c:numCache>
            </c:numRef>
          </c:val>
          <c:extLst>
            <c:ext xmlns:c16="http://schemas.microsoft.com/office/drawing/2014/chart" uri="{C3380CC4-5D6E-409C-BE32-E72D297353CC}">
              <c16:uniqueId val="{00000000-547D-43F3-B615-4902B9CFE818}"/>
            </c:ext>
          </c:extLst>
        </c:ser>
        <c:dLbls>
          <c:showLegendKey val="0"/>
          <c:showVal val="0"/>
          <c:showCatName val="0"/>
          <c:showSerName val="0"/>
          <c:showPercent val="0"/>
          <c:showBubbleSize val="0"/>
        </c:dLbls>
        <c:gapWidth val="150"/>
        <c:axId val="797444328"/>
        <c:axId val="797443344"/>
      </c:barChart>
      <c:catAx>
        <c:axId val="797444328"/>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97443344"/>
        <c:crosses val="autoZero"/>
        <c:auto val="1"/>
        <c:lblAlgn val="ctr"/>
        <c:lblOffset val="100"/>
        <c:noMultiLvlLbl val="0"/>
      </c:catAx>
      <c:valAx>
        <c:axId val="797443344"/>
        <c:scaling>
          <c:orientation val="minMax"/>
        </c:scaling>
        <c:delete val="0"/>
        <c:axPos val="l"/>
        <c:majorGridlines>
          <c:spPr>
            <a:ln w="9525" cap="flat" cmpd="sng" algn="ctr">
              <a:solidFill>
                <a:schemeClr val="tx1">
                  <a:lumMod val="15000"/>
                  <a:lumOff val="85000"/>
                </a:schemeClr>
              </a:solidFill>
              <a:round/>
            </a:ln>
            <a:effectLst/>
          </c:spPr>
        </c:majorGridlines>
        <c:numFmt formatCode="&quot;$&quot;#,##0_);[Red]\(&quot;$&quot;#,##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974443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2016 Seafood Festival Profit</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Sheet1!$A$2:$A$5</c:f>
              <c:numCache>
                <c:formatCode>General</c:formatCode>
                <c:ptCount val="4"/>
                <c:pt idx="0">
                  <c:v>2013</c:v>
                </c:pt>
                <c:pt idx="1">
                  <c:v>2014</c:v>
                </c:pt>
                <c:pt idx="2">
                  <c:v>2015</c:v>
                </c:pt>
                <c:pt idx="3">
                  <c:v>2016</c:v>
                </c:pt>
              </c:numCache>
            </c:numRef>
          </c:cat>
          <c:val>
            <c:numRef>
              <c:f>Sheet1!$B$2:$B$5</c:f>
              <c:numCache>
                <c:formatCode>"$"#,##0_);[Red]\("$"#,##0\)</c:formatCode>
                <c:ptCount val="4"/>
                <c:pt idx="0">
                  <c:v>212830</c:v>
                </c:pt>
                <c:pt idx="1">
                  <c:v>174460</c:v>
                </c:pt>
                <c:pt idx="2">
                  <c:v>192250</c:v>
                </c:pt>
                <c:pt idx="3">
                  <c:v>194869</c:v>
                </c:pt>
              </c:numCache>
            </c:numRef>
          </c:val>
          <c:extLst>
            <c:ext xmlns:c16="http://schemas.microsoft.com/office/drawing/2014/chart" uri="{C3380CC4-5D6E-409C-BE32-E72D297353CC}">
              <c16:uniqueId val="{00000000-B221-4407-BE07-6EDE97179DC0}"/>
            </c:ext>
          </c:extLst>
        </c:ser>
        <c:dLbls>
          <c:showLegendKey val="0"/>
          <c:showVal val="0"/>
          <c:showCatName val="0"/>
          <c:showSerName val="0"/>
          <c:showPercent val="0"/>
          <c:showBubbleSize val="0"/>
        </c:dLbls>
        <c:gapWidth val="219"/>
        <c:overlap val="-27"/>
        <c:axId val="854782096"/>
        <c:axId val="515327504"/>
      </c:barChart>
      <c:catAx>
        <c:axId val="8547820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15327504"/>
        <c:crosses val="autoZero"/>
        <c:auto val="1"/>
        <c:lblAlgn val="ctr"/>
        <c:lblOffset val="100"/>
        <c:noMultiLvlLbl val="0"/>
      </c:catAx>
      <c:valAx>
        <c:axId val="515327504"/>
        <c:scaling>
          <c:orientation val="minMax"/>
        </c:scaling>
        <c:delete val="0"/>
        <c:axPos val="l"/>
        <c:majorGridlines>
          <c:spPr>
            <a:ln w="9525" cap="flat" cmpd="sng" algn="ctr">
              <a:solidFill>
                <a:schemeClr val="tx1">
                  <a:lumMod val="15000"/>
                  <a:lumOff val="85000"/>
                </a:schemeClr>
              </a:solidFill>
              <a:round/>
            </a:ln>
            <a:effectLst/>
          </c:spPr>
        </c:majorGridlines>
        <c:numFmt formatCode="&quot;$&quot;#,##0_);[Red]\(&quot;$&quot;#,##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547820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2016 Membership Income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Sheet1!$A$2:$A$6</c:f>
              <c:numCache>
                <c:formatCode>General</c:formatCode>
                <c:ptCount val="5"/>
                <c:pt idx="0">
                  <c:v>2013</c:v>
                </c:pt>
                <c:pt idx="1">
                  <c:v>2014</c:v>
                </c:pt>
                <c:pt idx="2">
                  <c:v>2015</c:v>
                </c:pt>
                <c:pt idx="3">
                  <c:v>2016</c:v>
                </c:pt>
                <c:pt idx="4">
                  <c:v>2017</c:v>
                </c:pt>
              </c:numCache>
            </c:numRef>
          </c:cat>
          <c:val>
            <c:numRef>
              <c:f>Sheet1!$B$2:$B$6</c:f>
              <c:numCache>
                <c:formatCode>"$"#,##0_);[Red]\("$"#,##0\)</c:formatCode>
                <c:ptCount val="5"/>
                <c:pt idx="0">
                  <c:v>3805</c:v>
                </c:pt>
                <c:pt idx="1">
                  <c:v>5880</c:v>
                </c:pt>
                <c:pt idx="2">
                  <c:v>5926</c:v>
                </c:pt>
                <c:pt idx="3">
                  <c:v>9311</c:v>
                </c:pt>
                <c:pt idx="4">
                  <c:v>11000</c:v>
                </c:pt>
              </c:numCache>
            </c:numRef>
          </c:val>
          <c:extLst>
            <c:ext xmlns:c16="http://schemas.microsoft.com/office/drawing/2014/chart" uri="{C3380CC4-5D6E-409C-BE32-E72D297353CC}">
              <c16:uniqueId val="{00000000-547D-43F3-B615-4902B9CFE818}"/>
            </c:ext>
          </c:extLst>
        </c:ser>
        <c:dLbls>
          <c:showLegendKey val="0"/>
          <c:showVal val="0"/>
          <c:showCatName val="0"/>
          <c:showSerName val="0"/>
          <c:showPercent val="0"/>
          <c:showBubbleSize val="0"/>
        </c:dLbls>
        <c:gapWidth val="150"/>
        <c:axId val="797444328"/>
        <c:axId val="797443344"/>
      </c:barChart>
      <c:catAx>
        <c:axId val="797444328"/>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97443344"/>
        <c:crosses val="autoZero"/>
        <c:auto val="1"/>
        <c:lblAlgn val="ctr"/>
        <c:lblOffset val="100"/>
        <c:noMultiLvlLbl val="0"/>
      </c:catAx>
      <c:valAx>
        <c:axId val="797443344"/>
        <c:scaling>
          <c:orientation val="minMax"/>
        </c:scaling>
        <c:delete val="0"/>
        <c:axPos val="l"/>
        <c:majorGridlines>
          <c:spPr>
            <a:ln w="9525" cap="flat" cmpd="sng" algn="ctr">
              <a:solidFill>
                <a:schemeClr val="tx1">
                  <a:lumMod val="15000"/>
                  <a:lumOff val="85000"/>
                </a:schemeClr>
              </a:solidFill>
              <a:round/>
            </a:ln>
            <a:effectLst/>
          </c:spPr>
        </c:majorGridlines>
        <c:numFmt formatCode="&quot;$&quot;#,##0_);[Red]\(&quot;$&quot;#,##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974443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2016 Seafood Festival Income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Sheet1!$A$2:$A$5</c:f>
              <c:numCache>
                <c:formatCode>General</c:formatCode>
                <c:ptCount val="4"/>
                <c:pt idx="0">
                  <c:v>2013</c:v>
                </c:pt>
                <c:pt idx="1">
                  <c:v>2014</c:v>
                </c:pt>
                <c:pt idx="2">
                  <c:v>2015</c:v>
                </c:pt>
                <c:pt idx="3">
                  <c:v>2016</c:v>
                </c:pt>
              </c:numCache>
            </c:numRef>
          </c:cat>
          <c:val>
            <c:numRef>
              <c:f>Sheet1!$B$2:$B$5</c:f>
              <c:numCache>
                <c:formatCode>"$"#,##0_);[Red]\("$"#,##0\)</c:formatCode>
                <c:ptCount val="4"/>
                <c:pt idx="0">
                  <c:v>231379</c:v>
                </c:pt>
                <c:pt idx="1">
                  <c:v>279267</c:v>
                </c:pt>
                <c:pt idx="2">
                  <c:v>307263</c:v>
                </c:pt>
                <c:pt idx="3">
                  <c:v>341390</c:v>
                </c:pt>
              </c:numCache>
            </c:numRef>
          </c:val>
          <c:extLst>
            <c:ext xmlns:c16="http://schemas.microsoft.com/office/drawing/2014/chart" uri="{C3380CC4-5D6E-409C-BE32-E72D297353CC}">
              <c16:uniqueId val="{00000000-B221-4407-BE07-6EDE97179DC0}"/>
            </c:ext>
          </c:extLst>
        </c:ser>
        <c:dLbls>
          <c:showLegendKey val="0"/>
          <c:showVal val="0"/>
          <c:showCatName val="0"/>
          <c:showSerName val="0"/>
          <c:showPercent val="0"/>
          <c:showBubbleSize val="0"/>
        </c:dLbls>
        <c:gapWidth val="219"/>
        <c:overlap val="-27"/>
        <c:axId val="854782096"/>
        <c:axId val="515327504"/>
      </c:barChart>
      <c:catAx>
        <c:axId val="8547820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15327504"/>
        <c:crosses val="autoZero"/>
        <c:auto val="1"/>
        <c:lblAlgn val="ctr"/>
        <c:lblOffset val="100"/>
        <c:noMultiLvlLbl val="0"/>
      </c:catAx>
      <c:valAx>
        <c:axId val="515327504"/>
        <c:scaling>
          <c:orientation val="minMax"/>
        </c:scaling>
        <c:delete val="0"/>
        <c:axPos val="l"/>
        <c:majorGridlines>
          <c:spPr>
            <a:ln w="9525" cap="flat" cmpd="sng" algn="ctr">
              <a:solidFill>
                <a:schemeClr val="tx1">
                  <a:lumMod val="15000"/>
                  <a:lumOff val="85000"/>
                </a:schemeClr>
              </a:solidFill>
              <a:round/>
            </a:ln>
            <a:effectLst/>
          </c:spPr>
        </c:majorGridlines>
        <c:numFmt formatCode="&quot;$&quot;#,##0_);[Red]\(&quot;$&quot;#,##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547820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2016 Seafood Festival Profit</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Sheet1!$A$2:$A$5</c:f>
              <c:numCache>
                <c:formatCode>General</c:formatCode>
                <c:ptCount val="4"/>
                <c:pt idx="0">
                  <c:v>2013</c:v>
                </c:pt>
                <c:pt idx="1">
                  <c:v>2014</c:v>
                </c:pt>
                <c:pt idx="2">
                  <c:v>2015</c:v>
                </c:pt>
                <c:pt idx="3">
                  <c:v>2016</c:v>
                </c:pt>
              </c:numCache>
            </c:numRef>
          </c:cat>
          <c:val>
            <c:numRef>
              <c:f>Sheet1!$B$2:$B$5</c:f>
              <c:numCache>
                <c:formatCode>"$"#,##0_);[Red]\("$"#,##0\)</c:formatCode>
                <c:ptCount val="4"/>
                <c:pt idx="0">
                  <c:v>26499</c:v>
                </c:pt>
                <c:pt idx="1">
                  <c:v>91471</c:v>
                </c:pt>
                <c:pt idx="2">
                  <c:v>112713</c:v>
                </c:pt>
                <c:pt idx="3">
                  <c:v>139465</c:v>
                </c:pt>
              </c:numCache>
            </c:numRef>
          </c:val>
          <c:extLst>
            <c:ext xmlns:c16="http://schemas.microsoft.com/office/drawing/2014/chart" uri="{C3380CC4-5D6E-409C-BE32-E72D297353CC}">
              <c16:uniqueId val="{00000000-B221-4407-BE07-6EDE97179DC0}"/>
            </c:ext>
          </c:extLst>
        </c:ser>
        <c:dLbls>
          <c:showLegendKey val="0"/>
          <c:showVal val="0"/>
          <c:showCatName val="0"/>
          <c:showSerName val="0"/>
          <c:showPercent val="0"/>
          <c:showBubbleSize val="0"/>
        </c:dLbls>
        <c:gapWidth val="219"/>
        <c:overlap val="-27"/>
        <c:axId val="854782096"/>
        <c:axId val="515327504"/>
      </c:barChart>
      <c:catAx>
        <c:axId val="8547820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15327504"/>
        <c:crosses val="autoZero"/>
        <c:auto val="1"/>
        <c:lblAlgn val="ctr"/>
        <c:lblOffset val="100"/>
        <c:noMultiLvlLbl val="0"/>
      </c:catAx>
      <c:valAx>
        <c:axId val="515327504"/>
        <c:scaling>
          <c:orientation val="minMax"/>
        </c:scaling>
        <c:delete val="0"/>
        <c:axPos val="l"/>
        <c:majorGridlines>
          <c:spPr>
            <a:ln w="9525" cap="flat" cmpd="sng" algn="ctr">
              <a:solidFill>
                <a:schemeClr val="tx1">
                  <a:lumMod val="15000"/>
                  <a:lumOff val="85000"/>
                </a:schemeClr>
              </a:solidFill>
              <a:round/>
            </a:ln>
            <a:effectLst/>
          </c:spPr>
        </c:majorGridlines>
        <c:numFmt formatCode="&quot;$&quot;#,##0_);[Red]\(&quot;$&quot;#,##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547820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2016 Revenue</c:v>
                </c:pt>
              </c:strCache>
            </c:strRef>
          </c:tx>
          <c:dPt>
            <c:idx val="0"/>
            <c:bubble3D val="0"/>
            <c:spPr>
              <a:solidFill>
                <a:schemeClr val="accent1">
                  <a:shade val="53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1-FC38-4D25-8979-3F95A891A8A5}"/>
              </c:ext>
            </c:extLst>
          </c:dPt>
          <c:dPt>
            <c:idx val="1"/>
            <c:bubble3D val="0"/>
            <c:spPr>
              <a:solidFill>
                <a:schemeClr val="accent1">
                  <a:shade val="76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3-44DA-4C21-8C21-82C854B75B41}"/>
              </c:ext>
            </c:extLst>
          </c:dPt>
          <c:dPt>
            <c:idx val="2"/>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5-44DA-4C21-8C21-82C854B75B41}"/>
              </c:ext>
            </c:extLst>
          </c:dPt>
          <c:dPt>
            <c:idx val="3"/>
            <c:bubble3D val="0"/>
            <c:spPr>
              <a:solidFill>
                <a:schemeClr val="accent1">
                  <a:tint val="77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7-44DA-4C21-8C21-82C854B75B41}"/>
              </c:ext>
            </c:extLst>
          </c:dPt>
          <c:dPt>
            <c:idx val="4"/>
            <c:bubble3D val="0"/>
            <c:spPr>
              <a:solidFill>
                <a:schemeClr val="accent1">
                  <a:tint val="54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9-44DA-4C21-8C21-82C854B75B41}"/>
              </c:ext>
            </c:extLst>
          </c:dPt>
          <c:dLbls>
            <c:dLbl>
              <c:idx val="0"/>
              <c:layout>
                <c:manualLayout>
                  <c:x val="-0.2569544431946007"/>
                  <c:y val="-0.1180233382989288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C38-4D25-8979-3F95A891A8A5}"/>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lumMod val="50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5"/>
                <c:pt idx="0">
                  <c:v>Seafood Festival</c:v>
                </c:pt>
                <c:pt idx="1">
                  <c:v>President's Club</c:v>
                </c:pt>
                <c:pt idx="2">
                  <c:v>Affiliate Contracts</c:v>
                </c:pt>
                <c:pt idx="3">
                  <c:v>Membership</c:v>
                </c:pt>
                <c:pt idx="4">
                  <c:v>Events/Other</c:v>
                </c:pt>
              </c:strCache>
            </c:strRef>
          </c:cat>
          <c:val>
            <c:numRef>
              <c:f>Sheet1!$B$2:$B$6</c:f>
              <c:numCache>
                <c:formatCode>"$"#,##0_);[Red]\("$"#,##0\)</c:formatCode>
                <c:ptCount val="5"/>
                <c:pt idx="0">
                  <c:v>307263</c:v>
                </c:pt>
                <c:pt idx="1">
                  <c:v>75500</c:v>
                </c:pt>
                <c:pt idx="2">
                  <c:v>58000</c:v>
                </c:pt>
                <c:pt idx="3">
                  <c:v>37085</c:v>
                </c:pt>
                <c:pt idx="4">
                  <c:v>27875</c:v>
                </c:pt>
              </c:numCache>
            </c:numRef>
          </c:val>
          <c:extLst>
            <c:ext xmlns:c16="http://schemas.microsoft.com/office/drawing/2014/chart" uri="{C3380CC4-5D6E-409C-BE32-E72D297353CC}">
              <c16:uniqueId val="{00000000-FC38-4D25-8979-3F95A891A8A5}"/>
            </c:ext>
          </c:extLst>
        </c:ser>
        <c:dLbls>
          <c:showLegendKey val="0"/>
          <c:showVal val="0"/>
          <c:showCatName val="0"/>
          <c:showSerName val="0"/>
          <c:showPercent val="0"/>
          <c:showBubbleSize val="0"/>
          <c:showLeaderLines val="1"/>
        </c:dLbls>
      </c:pie3DChart>
      <c:spPr>
        <a:noFill/>
        <a:ln>
          <a:noFill/>
        </a:ln>
        <a:effectLst/>
      </c:spPr>
    </c:plotArea>
    <c:legend>
      <c:legendPos val="b"/>
      <c:layout>
        <c:manualLayout>
          <c:xMode val="edge"/>
          <c:yMode val="edge"/>
          <c:x val="0.18437312523434571"/>
          <c:y val="0.71737178123004897"/>
          <c:w val="0.45863470191226102"/>
          <c:h val="0.25560119174292401"/>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pieChart>
        <c:varyColors val="1"/>
        <c:ser>
          <c:idx val="0"/>
          <c:order val="0"/>
          <c:tx>
            <c:strRef>
              <c:f>Sheet1!$B$1</c:f>
              <c:strCache>
                <c:ptCount val="1"/>
                <c:pt idx="0">
                  <c:v>2016 Expenses</c:v>
                </c:pt>
              </c:strCache>
            </c:strRef>
          </c:tx>
          <c:dPt>
            <c:idx val="0"/>
            <c:bubble3D val="0"/>
            <c:spPr>
              <a:solidFill>
                <a:schemeClr val="accent1">
                  <a:shade val="41000"/>
                </a:schemeClr>
              </a:solidFill>
              <a:ln w="19050">
                <a:solidFill>
                  <a:schemeClr val="lt1"/>
                </a:solidFill>
              </a:ln>
              <a:effectLst/>
            </c:spPr>
            <c:extLst>
              <c:ext xmlns:c16="http://schemas.microsoft.com/office/drawing/2014/chart" uri="{C3380CC4-5D6E-409C-BE32-E72D297353CC}">
                <c16:uniqueId val="{00000007-C7F7-4AB4-B5CE-6AFF2923F110}"/>
              </c:ext>
            </c:extLst>
          </c:dPt>
          <c:dPt>
            <c:idx val="1"/>
            <c:bubble3D val="0"/>
            <c:spPr>
              <a:solidFill>
                <a:schemeClr val="accent1">
                  <a:shade val="53000"/>
                </a:schemeClr>
              </a:solidFill>
              <a:ln w="19050">
                <a:solidFill>
                  <a:schemeClr val="lt1"/>
                </a:solidFill>
              </a:ln>
              <a:effectLst/>
            </c:spPr>
            <c:extLst>
              <c:ext xmlns:c16="http://schemas.microsoft.com/office/drawing/2014/chart" uri="{C3380CC4-5D6E-409C-BE32-E72D297353CC}">
                <c16:uniqueId val="{00000006-C7F7-4AB4-B5CE-6AFF2923F110}"/>
              </c:ext>
            </c:extLst>
          </c:dPt>
          <c:dPt>
            <c:idx val="2"/>
            <c:bubble3D val="0"/>
            <c:spPr>
              <a:solidFill>
                <a:schemeClr val="accent1">
                  <a:shade val="65000"/>
                </a:schemeClr>
              </a:solidFill>
              <a:ln w="19050">
                <a:solidFill>
                  <a:schemeClr val="lt1"/>
                </a:solidFill>
              </a:ln>
              <a:effectLst/>
            </c:spPr>
            <c:extLst>
              <c:ext xmlns:c16="http://schemas.microsoft.com/office/drawing/2014/chart" uri="{C3380CC4-5D6E-409C-BE32-E72D297353CC}">
                <c16:uniqueId val="{00000008-C7F7-4AB4-B5CE-6AFF2923F110}"/>
              </c:ext>
            </c:extLst>
          </c:dPt>
          <c:dPt>
            <c:idx val="3"/>
            <c:bubble3D val="0"/>
            <c:spPr>
              <a:solidFill>
                <a:schemeClr val="accent1">
                  <a:shade val="76000"/>
                </a:schemeClr>
              </a:solidFill>
              <a:ln w="19050">
                <a:solidFill>
                  <a:schemeClr val="lt1"/>
                </a:solidFill>
              </a:ln>
              <a:effectLst/>
            </c:spPr>
            <c:extLst>
              <c:ext xmlns:c16="http://schemas.microsoft.com/office/drawing/2014/chart" uri="{C3380CC4-5D6E-409C-BE32-E72D297353CC}">
                <c16:uniqueId val="{00000009-C7F7-4AB4-B5CE-6AFF2923F110}"/>
              </c:ext>
            </c:extLst>
          </c:dPt>
          <c:dPt>
            <c:idx val="4"/>
            <c:bubble3D val="0"/>
            <c:spPr>
              <a:solidFill>
                <a:schemeClr val="accent1">
                  <a:shade val="88000"/>
                </a:schemeClr>
              </a:solidFill>
              <a:ln w="19050">
                <a:solidFill>
                  <a:schemeClr val="lt1"/>
                </a:solidFill>
              </a:ln>
              <a:effectLst/>
            </c:spPr>
            <c:extLst>
              <c:ext xmlns:c16="http://schemas.microsoft.com/office/drawing/2014/chart" uri="{C3380CC4-5D6E-409C-BE32-E72D297353CC}">
                <c16:uniqueId val="{00000009-7E93-41EC-95A8-4ABD7C3DB0EA}"/>
              </c:ext>
            </c:extLst>
          </c:dPt>
          <c:dPt>
            <c:idx val="5"/>
            <c:bubble3D val="0"/>
            <c:spPr>
              <a:solidFill>
                <a:schemeClr val="accent1"/>
              </a:solidFill>
              <a:ln w="19050">
                <a:solidFill>
                  <a:schemeClr val="lt1"/>
                </a:solidFill>
              </a:ln>
              <a:effectLst/>
            </c:spPr>
            <c:extLst>
              <c:ext xmlns:c16="http://schemas.microsoft.com/office/drawing/2014/chart" uri="{C3380CC4-5D6E-409C-BE32-E72D297353CC}">
                <c16:uniqueId val="{0000000B-7E93-41EC-95A8-4ABD7C3DB0EA}"/>
              </c:ext>
            </c:extLst>
          </c:dPt>
          <c:dPt>
            <c:idx val="6"/>
            <c:bubble3D val="0"/>
            <c:spPr>
              <a:solidFill>
                <a:schemeClr val="accent1">
                  <a:tint val="89000"/>
                </a:schemeClr>
              </a:solidFill>
              <a:ln w="19050">
                <a:solidFill>
                  <a:schemeClr val="lt1"/>
                </a:solidFill>
              </a:ln>
              <a:effectLst/>
            </c:spPr>
            <c:extLst>
              <c:ext xmlns:c16="http://schemas.microsoft.com/office/drawing/2014/chart" uri="{C3380CC4-5D6E-409C-BE32-E72D297353CC}">
                <c16:uniqueId val="{0000000D-7E93-41EC-95A8-4ABD7C3DB0EA}"/>
              </c:ext>
            </c:extLst>
          </c:dPt>
          <c:dPt>
            <c:idx val="7"/>
            <c:bubble3D val="0"/>
            <c:spPr>
              <a:solidFill>
                <a:schemeClr val="accent1">
                  <a:tint val="77000"/>
                </a:schemeClr>
              </a:solidFill>
              <a:ln w="19050">
                <a:solidFill>
                  <a:schemeClr val="lt1"/>
                </a:solidFill>
              </a:ln>
              <a:effectLst/>
            </c:spPr>
            <c:extLst>
              <c:ext xmlns:c16="http://schemas.microsoft.com/office/drawing/2014/chart" uri="{C3380CC4-5D6E-409C-BE32-E72D297353CC}">
                <c16:uniqueId val="{0000000F-7E93-41EC-95A8-4ABD7C3DB0EA}"/>
              </c:ext>
            </c:extLst>
          </c:dPt>
          <c:dPt>
            <c:idx val="8"/>
            <c:bubble3D val="0"/>
            <c:spPr>
              <a:solidFill>
                <a:schemeClr val="accent1">
                  <a:tint val="65000"/>
                </a:schemeClr>
              </a:solidFill>
              <a:ln w="19050">
                <a:solidFill>
                  <a:schemeClr val="lt1"/>
                </a:solidFill>
              </a:ln>
              <a:effectLst/>
            </c:spPr>
            <c:extLst>
              <c:ext xmlns:c16="http://schemas.microsoft.com/office/drawing/2014/chart" uri="{C3380CC4-5D6E-409C-BE32-E72D297353CC}">
                <c16:uniqueId val="{00000011-7E93-41EC-95A8-4ABD7C3DB0EA}"/>
              </c:ext>
            </c:extLst>
          </c:dPt>
          <c:dPt>
            <c:idx val="9"/>
            <c:bubble3D val="0"/>
            <c:spPr>
              <a:solidFill>
                <a:schemeClr val="accent1">
                  <a:tint val="54000"/>
                </a:schemeClr>
              </a:solidFill>
              <a:ln w="19050">
                <a:solidFill>
                  <a:schemeClr val="lt1"/>
                </a:solidFill>
              </a:ln>
              <a:effectLst/>
            </c:spPr>
            <c:extLst>
              <c:ext xmlns:c16="http://schemas.microsoft.com/office/drawing/2014/chart" uri="{C3380CC4-5D6E-409C-BE32-E72D297353CC}">
                <c16:uniqueId val="{00000013-7E93-41EC-95A8-4ABD7C3DB0EA}"/>
              </c:ext>
            </c:extLst>
          </c:dPt>
          <c:dPt>
            <c:idx val="10"/>
            <c:bubble3D val="0"/>
            <c:spPr>
              <a:solidFill>
                <a:schemeClr val="accent1">
                  <a:tint val="42000"/>
                </a:schemeClr>
              </a:solidFill>
              <a:ln w="19050">
                <a:solidFill>
                  <a:schemeClr val="lt1"/>
                </a:solidFill>
              </a:ln>
              <a:effectLst/>
            </c:spPr>
            <c:extLst>
              <c:ext xmlns:c16="http://schemas.microsoft.com/office/drawing/2014/chart" uri="{C3380CC4-5D6E-409C-BE32-E72D297353CC}">
                <c16:uniqueId val="{0000000A-C7F7-4AB4-B5CE-6AFF2923F110}"/>
              </c:ext>
            </c:extLst>
          </c:dPt>
          <c:dLbls>
            <c:dLbl>
              <c:idx val="0"/>
              <c:layout>
                <c:manualLayout>
                  <c:x val="-0.10130214973128358"/>
                  <c:y val="-1.318626418369630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C7F7-4AB4-B5CE-6AFF2923F110}"/>
                </c:ext>
              </c:extLst>
            </c:dLbl>
            <c:dLbl>
              <c:idx val="1"/>
              <c:layout>
                <c:manualLayout>
                  <c:x val="0.10104993125859267"/>
                  <c:y val="-4.01966332239644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C7F7-4AB4-B5CE-6AFF2923F110}"/>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lumMod val="50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Sheet1!$A$2:$A$12</c:f>
              <c:strCache>
                <c:ptCount val="11"/>
                <c:pt idx="0">
                  <c:v>Programs &amp; Events</c:v>
                </c:pt>
                <c:pt idx="1">
                  <c:v>General &amp; Administrative</c:v>
                </c:pt>
                <c:pt idx="2">
                  <c:v>Membership Services</c:v>
                </c:pt>
                <c:pt idx="3">
                  <c:v>Chamber Reserves</c:v>
                </c:pt>
                <c:pt idx="4">
                  <c:v>Marketing &amp; Communications</c:v>
                </c:pt>
                <c:pt idx="5">
                  <c:v>Economic Development</c:v>
                </c:pt>
                <c:pt idx="6">
                  <c:v>Research &amp; Information</c:v>
                </c:pt>
                <c:pt idx="7">
                  <c:v>Education</c:v>
                </c:pt>
                <c:pt idx="8">
                  <c:v>Investor Relations</c:v>
                </c:pt>
                <c:pt idx="9">
                  <c:v>Workforce Development</c:v>
                </c:pt>
                <c:pt idx="10">
                  <c:v>Advocay &amp; Infrastructure</c:v>
                </c:pt>
              </c:strCache>
            </c:strRef>
          </c:cat>
          <c:val>
            <c:numRef>
              <c:f>Sheet1!$B$2:$B$12</c:f>
              <c:numCache>
                <c:formatCode>0%</c:formatCode>
                <c:ptCount val="11"/>
                <c:pt idx="0">
                  <c:v>0.55000000000000004</c:v>
                </c:pt>
                <c:pt idx="1">
                  <c:v>0.28000000000000003</c:v>
                </c:pt>
                <c:pt idx="2">
                  <c:v>0.04</c:v>
                </c:pt>
                <c:pt idx="3">
                  <c:v>0.04</c:v>
                </c:pt>
                <c:pt idx="4">
                  <c:v>0.02</c:v>
                </c:pt>
                <c:pt idx="5">
                  <c:v>0.02</c:v>
                </c:pt>
                <c:pt idx="6">
                  <c:v>0.01</c:v>
                </c:pt>
                <c:pt idx="7">
                  <c:v>0.01</c:v>
                </c:pt>
                <c:pt idx="8">
                  <c:v>0.01</c:v>
                </c:pt>
                <c:pt idx="9">
                  <c:v>0.01</c:v>
                </c:pt>
                <c:pt idx="10">
                  <c:v>0.01</c:v>
                </c:pt>
              </c:numCache>
            </c:numRef>
          </c:val>
          <c:extLst>
            <c:ext xmlns:c16="http://schemas.microsoft.com/office/drawing/2014/chart" uri="{C3380CC4-5D6E-409C-BE32-E72D297353CC}">
              <c16:uniqueId val="{00000000-C7F7-4AB4-B5CE-6AFF2923F110}"/>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6.5912952891197876E-2"/>
          <c:y val="0.74697439227764661"/>
          <c:w val="0.74789904483589031"/>
          <c:h val="0.23454713308405983"/>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withinLinear" id="14">
  <a:schemeClr val="accent1"/>
</cs:colorStyle>
</file>

<file path=ppt/charts/colors8.xml><?xml version="1.0" encoding="utf-8"?>
<cs:colorStyle xmlns:cs="http://schemas.microsoft.com/office/drawing/2012/chartStyle" xmlns:a="http://schemas.openxmlformats.org/drawingml/2006/main" meth="withinLinear" id="14">
  <a:schemeClr val="accent1"/>
</cs:colorStyle>
</file>

<file path=ppt/charts/style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22" name="Rectangle 2"/>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l">
              <a:defRPr sz="1200"/>
            </a:lvl1pPr>
          </a:lstStyle>
          <a:p>
            <a:endParaRPr lang="en-US" dirty="0"/>
          </a:p>
        </p:txBody>
      </p:sp>
      <p:sp>
        <p:nvSpPr>
          <p:cNvPr id="81923" name="Rectangle 3"/>
          <p:cNvSpPr>
            <a:spLocks noGrp="1" noChangeArrowheads="1"/>
          </p:cNvSpPr>
          <p:nvPr>
            <p:ph type="dt" idx="1"/>
          </p:nvPr>
        </p:nvSpPr>
        <p:spPr bwMode="auto">
          <a:xfrm>
            <a:off x="3970938"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a:defRPr sz="1200"/>
            </a:lvl1pPr>
          </a:lstStyle>
          <a:p>
            <a:endParaRPr lang="en-US" dirty="0"/>
          </a:p>
        </p:txBody>
      </p:sp>
      <p:sp>
        <p:nvSpPr>
          <p:cNvPr id="81924"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ffectLst/>
        </p:spPr>
      </p:sp>
      <p:sp>
        <p:nvSpPr>
          <p:cNvPr id="81925" name="Rectangle 5"/>
          <p:cNvSpPr>
            <a:spLocks noGrp="1" noChangeArrowheads="1"/>
          </p:cNvSpPr>
          <p:nvPr>
            <p:ph type="body" sz="quarter" idx="3"/>
          </p:nvPr>
        </p:nvSpPr>
        <p:spPr bwMode="auto">
          <a:xfrm>
            <a:off x="701040" y="4415790"/>
            <a:ext cx="5608320" cy="418338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1926" name="Rectangle 6"/>
          <p:cNvSpPr>
            <a:spLocks noGrp="1" noChangeArrowheads="1"/>
          </p:cNvSpPr>
          <p:nvPr>
            <p:ph type="ftr" sz="quarter" idx="4"/>
          </p:nvPr>
        </p:nvSpPr>
        <p:spPr bwMode="auto">
          <a:xfrm>
            <a:off x="0"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l">
              <a:defRPr sz="1200"/>
            </a:lvl1pPr>
          </a:lstStyle>
          <a:p>
            <a:endParaRPr lang="en-US" dirty="0"/>
          </a:p>
        </p:txBody>
      </p:sp>
      <p:sp>
        <p:nvSpPr>
          <p:cNvPr id="81927" name="Rectangle 7"/>
          <p:cNvSpPr>
            <a:spLocks noGrp="1" noChangeArrowheads="1"/>
          </p:cNvSpPr>
          <p:nvPr>
            <p:ph type="sldNum" sz="quarter" idx="5"/>
          </p:nvPr>
        </p:nvSpPr>
        <p:spPr bwMode="auto">
          <a:xfrm>
            <a:off x="3970938"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a:defRPr sz="1200"/>
            </a:lvl1pPr>
          </a:lstStyle>
          <a:p>
            <a:fld id="{F93AC1A9-106C-4253-AD4D-8681FDF9E14E}" type="slidenum">
              <a:rPr lang="en-US"/>
              <a:pPr/>
              <a:t>‹#›</a:t>
            </a:fld>
            <a:endParaRPr lang="en-US" dirty="0"/>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BC57B22-E2EA-4154-B348-C5FF49D4EBF0}" type="slidenum">
              <a:rPr lang="en-US"/>
              <a:pPr/>
              <a:t>1</a:t>
            </a:fld>
            <a:endParaRPr lang="en-US" dirty="0"/>
          </a:p>
        </p:txBody>
      </p:sp>
      <p:sp>
        <p:nvSpPr>
          <p:cNvPr id="107522" name="Rectangle 2"/>
          <p:cNvSpPr>
            <a:spLocks noGrp="1" noRot="1" noChangeAspect="1" noChangeArrowheads="1" noTextEdit="1"/>
          </p:cNvSpPr>
          <p:nvPr>
            <p:ph type="sldImg"/>
          </p:nvPr>
        </p:nvSpPr>
        <p:spPr>
          <a:ln/>
        </p:spPr>
      </p:sp>
      <p:sp>
        <p:nvSpPr>
          <p:cNvPr id="10752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B21947A-5664-4AD6-AE45-BC8886A5952D}" type="slidenum">
              <a:rPr lang="en-US"/>
              <a:pPr/>
              <a:t>10</a:t>
            </a:fld>
            <a:endParaRPr lang="en-US" dirty="0"/>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r>
              <a:rPr lang="en-US" dirty="0"/>
              <a:t>Not including BID or Events</a:t>
            </a:r>
          </a:p>
        </p:txBody>
      </p:sp>
    </p:spTree>
    <p:extLst>
      <p:ext uri="{BB962C8B-B14F-4D97-AF65-F5344CB8AC3E}">
        <p14:creationId xmlns:p14="http://schemas.microsoft.com/office/powerpoint/2010/main" val="27061370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B21947A-5664-4AD6-AE45-BC8886A5952D}" type="slidenum">
              <a:rPr lang="en-US"/>
              <a:pPr/>
              <a:t>11</a:t>
            </a:fld>
            <a:endParaRPr lang="en-US" dirty="0"/>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B21947A-5664-4AD6-AE45-BC8886A5952D}" type="slidenum">
              <a:rPr lang="en-US"/>
              <a:pPr/>
              <a:t>12</a:t>
            </a:fld>
            <a:endParaRPr lang="en-US" dirty="0"/>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6767778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B21947A-5664-4AD6-AE45-BC8886A5952D}" type="slidenum">
              <a:rPr lang="en-US"/>
              <a:pPr/>
              <a:t>13</a:t>
            </a:fld>
            <a:endParaRPr lang="en-US" dirty="0"/>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B21947A-5664-4AD6-AE45-BC8886A5952D}" type="slidenum">
              <a:rPr lang="en-US"/>
              <a:pPr/>
              <a:t>14</a:t>
            </a:fld>
            <a:endParaRPr lang="en-US" dirty="0"/>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6136564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B21947A-5664-4AD6-AE45-BC8886A5952D}" type="slidenum">
              <a:rPr lang="en-US"/>
              <a:pPr/>
              <a:t>15</a:t>
            </a:fld>
            <a:endParaRPr lang="en-US" dirty="0"/>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4BC835-A291-454F-8443-D17F183A92A1}" type="slidenum">
              <a:rPr lang="en-US"/>
              <a:pPr/>
              <a:t>16</a:t>
            </a:fld>
            <a:endParaRPr lang="en-US" dirty="0"/>
          </a:p>
        </p:txBody>
      </p:sp>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4BC835-A291-454F-8443-D17F183A92A1}" type="slidenum">
              <a:rPr lang="en-US"/>
              <a:pPr/>
              <a:t>17</a:t>
            </a:fld>
            <a:endParaRPr lang="en-US" dirty="0"/>
          </a:p>
        </p:txBody>
      </p:sp>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4BC835-A291-454F-8443-D17F183A92A1}" type="slidenum">
              <a:rPr lang="en-US"/>
              <a:pPr/>
              <a:t>18</a:t>
            </a:fld>
            <a:endParaRPr lang="en-US" dirty="0"/>
          </a:p>
        </p:txBody>
      </p:sp>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B21947A-5664-4AD6-AE45-BC8886A5952D}" type="slidenum">
              <a:rPr lang="en-US"/>
              <a:pPr/>
              <a:t>19</a:t>
            </a:fld>
            <a:endParaRPr lang="en-US" dirty="0"/>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r>
              <a:rPr lang="en-US" dirty="0"/>
              <a:t>Thank you for your continued</a:t>
            </a:r>
            <a:r>
              <a:rPr lang="en-US" baseline="0" dirty="0"/>
              <a:t> support! We are looking forward to a great new year full of possibilities!!!</a:t>
            </a:r>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B21947A-5664-4AD6-AE45-BC8886A5952D}" type="slidenum">
              <a:rPr lang="en-US"/>
              <a:pPr/>
              <a:t>2</a:t>
            </a:fld>
            <a:endParaRPr lang="en-US" dirty="0"/>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r>
              <a:rPr kumimoji="0" lang="en-US" sz="2800" b="0" i="0" u="none" strike="noStrike" kern="0" cap="none" spc="0" normalizeH="0" baseline="0" noProof="0" dirty="0">
                <a:ln>
                  <a:noFill/>
                </a:ln>
                <a:solidFill>
                  <a:schemeClr val="tx1">
                    <a:lumMod val="60000"/>
                    <a:lumOff val="40000"/>
                  </a:schemeClr>
                </a:solidFill>
                <a:effectLst/>
                <a:uLnTx/>
                <a:uFillTx/>
                <a:latin typeface="Arial" charset="0"/>
                <a:ea typeface="+mn-ea"/>
                <a:cs typeface="+mn-cs"/>
              </a:rPr>
              <a:t> </a:t>
            </a:r>
            <a:r>
              <a:rPr lang="en-US" sz="1200" b="1" i="0" dirty="0">
                <a:solidFill>
                  <a:schemeClr val="tx1">
                    <a:lumMod val="60000"/>
                    <a:lumOff val="40000"/>
                  </a:schemeClr>
                </a:solidFill>
              </a:rPr>
              <a:t>Previous Mission:</a:t>
            </a:r>
            <a:r>
              <a:rPr kumimoji="0" lang="en-US" sz="1200" b="0" i="0" u="none" strike="noStrike" kern="0" cap="none" spc="0" normalizeH="0" baseline="0" noProof="0" dirty="0">
                <a:ln>
                  <a:noFill/>
                </a:ln>
                <a:solidFill>
                  <a:schemeClr val="tx1">
                    <a:lumMod val="60000"/>
                    <a:lumOff val="40000"/>
                  </a:schemeClr>
                </a:solidFill>
                <a:effectLst/>
                <a:uLnTx/>
                <a:uFillTx/>
                <a:latin typeface="Arial" charset="0"/>
                <a:ea typeface="+mn-ea"/>
                <a:cs typeface="+mn-cs"/>
              </a:rPr>
              <a:t> The Pittsburg Chamber of Commerce exists to promote</a:t>
            </a:r>
            <a:r>
              <a:rPr kumimoji="0" lang="en-US" sz="1200" b="0" i="0" u="none" strike="noStrike" kern="0" cap="none" spc="0" normalizeH="0" noProof="0" dirty="0">
                <a:ln>
                  <a:noFill/>
                </a:ln>
                <a:solidFill>
                  <a:schemeClr val="tx1">
                    <a:lumMod val="60000"/>
                    <a:lumOff val="40000"/>
                  </a:schemeClr>
                </a:solidFill>
                <a:effectLst/>
                <a:uLnTx/>
                <a:uFillTx/>
                <a:latin typeface="Arial" charset="0"/>
                <a:ea typeface="+mn-ea"/>
                <a:cs typeface="+mn-cs"/>
              </a:rPr>
              <a:t> </a:t>
            </a:r>
            <a:r>
              <a:rPr kumimoji="0" lang="en-US" sz="1200" b="0" i="0" u="none" strike="noStrike" kern="0" cap="none" spc="0" normalizeH="0" baseline="0" noProof="0" dirty="0">
                <a:ln>
                  <a:noFill/>
                </a:ln>
                <a:solidFill>
                  <a:schemeClr val="tx1">
                    <a:lumMod val="60000"/>
                    <a:lumOff val="40000"/>
                  </a:schemeClr>
                </a:solidFill>
                <a:effectLst/>
                <a:uLnTx/>
                <a:uFillTx/>
                <a:latin typeface="Arial" charset="0"/>
                <a:ea typeface="+mn-ea"/>
                <a:cs typeface="+mn-cs"/>
              </a:rPr>
              <a:t>and encourage business within our community by helping businesses work together for their collective best interests.  The Chamber works to promote an accurate and positive image of the City of Pittsburg, encourage economic development of our community and region, and represent the business community interests before government agencies.</a:t>
            </a:r>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B21947A-5664-4AD6-AE45-BC8886A5952D}" type="slidenum">
              <a:rPr lang="en-US"/>
              <a:pPr/>
              <a:t>3</a:t>
            </a:fld>
            <a:endParaRPr lang="en-US" dirty="0"/>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r>
              <a:rPr kumimoji="0" lang="en-US" sz="2800" b="0" i="0" u="none" strike="noStrike" kern="0" cap="none" spc="0" normalizeH="0" baseline="0" noProof="0" dirty="0">
                <a:ln>
                  <a:noFill/>
                </a:ln>
                <a:solidFill>
                  <a:schemeClr val="tx1">
                    <a:lumMod val="60000"/>
                    <a:lumOff val="40000"/>
                  </a:schemeClr>
                </a:solidFill>
                <a:effectLst/>
                <a:uLnTx/>
                <a:uFillTx/>
                <a:latin typeface="Arial" charset="0"/>
                <a:ea typeface="+mn-ea"/>
                <a:cs typeface="+mn-cs"/>
              </a:rPr>
              <a:t> </a:t>
            </a:r>
            <a:r>
              <a:rPr lang="en-US" sz="1200" b="1" i="0" dirty="0">
                <a:solidFill>
                  <a:schemeClr val="tx1">
                    <a:lumMod val="60000"/>
                    <a:lumOff val="40000"/>
                  </a:schemeClr>
                </a:solidFill>
              </a:rPr>
              <a:t>Previous Mission:</a:t>
            </a:r>
            <a:r>
              <a:rPr kumimoji="0" lang="en-US" sz="1200" b="0" i="0" u="none" strike="noStrike" kern="0" cap="none" spc="0" normalizeH="0" baseline="0" noProof="0" dirty="0">
                <a:ln>
                  <a:noFill/>
                </a:ln>
                <a:solidFill>
                  <a:schemeClr val="tx1">
                    <a:lumMod val="60000"/>
                    <a:lumOff val="40000"/>
                  </a:schemeClr>
                </a:solidFill>
                <a:effectLst/>
                <a:uLnTx/>
                <a:uFillTx/>
                <a:latin typeface="Arial" charset="0"/>
                <a:ea typeface="+mn-ea"/>
                <a:cs typeface="+mn-cs"/>
              </a:rPr>
              <a:t> The Pittsburg Chamber of Commerce exists to promote</a:t>
            </a:r>
            <a:r>
              <a:rPr kumimoji="0" lang="en-US" sz="1200" b="0" i="0" u="none" strike="noStrike" kern="0" cap="none" spc="0" normalizeH="0" noProof="0" dirty="0">
                <a:ln>
                  <a:noFill/>
                </a:ln>
                <a:solidFill>
                  <a:schemeClr val="tx1">
                    <a:lumMod val="60000"/>
                    <a:lumOff val="40000"/>
                  </a:schemeClr>
                </a:solidFill>
                <a:effectLst/>
                <a:uLnTx/>
                <a:uFillTx/>
                <a:latin typeface="Arial" charset="0"/>
                <a:ea typeface="+mn-ea"/>
                <a:cs typeface="+mn-cs"/>
              </a:rPr>
              <a:t> </a:t>
            </a:r>
            <a:r>
              <a:rPr kumimoji="0" lang="en-US" sz="1200" b="0" i="0" u="none" strike="noStrike" kern="0" cap="none" spc="0" normalizeH="0" baseline="0" noProof="0" dirty="0">
                <a:ln>
                  <a:noFill/>
                </a:ln>
                <a:solidFill>
                  <a:schemeClr val="tx1">
                    <a:lumMod val="60000"/>
                    <a:lumOff val="40000"/>
                  </a:schemeClr>
                </a:solidFill>
                <a:effectLst/>
                <a:uLnTx/>
                <a:uFillTx/>
                <a:latin typeface="Arial" charset="0"/>
                <a:ea typeface="+mn-ea"/>
                <a:cs typeface="+mn-cs"/>
              </a:rPr>
              <a:t>and encourage business within our community by helping businesses work together for their collective best interests.  The Chamber works to promote an accurate and positive image of the City of Pittsburg, encourage economic development of our community and region, and represent the business community interests before government agencies.</a:t>
            </a:r>
            <a:endParaRPr lang="en-US" dirty="0"/>
          </a:p>
        </p:txBody>
      </p:sp>
    </p:spTree>
    <p:extLst>
      <p:ext uri="{BB962C8B-B14F-4D97-AF65-F5344CB8AC3E}">
        <p14:creationId xmlns:p14="http://schemas.microsoft.com/office/powerpoint/2010/main" val="40387812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4BC835-A291-454F-8443-D17F183A92A1}" type="slidenum">
              <a:rPr lang="en-US"/>
              <a:pPr/>
              <a:t>4</a:t>
            </a:fld>
            <a:endParaRPr lang="en-US" dirty="0"/>
          </a:p>
        </p:txBody>
      </p:sp>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4397075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B21947A-5664-4AD6-AE45-BC8886A5952D}" type="slidenum">
              <a:rPr lang="en-US"/>
              <a:pPr/>
              <a:t>5</a:t>
            </a:fld>
            <a:endParaRPr lang="en-US" dirty="0"/>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r>
              <a:rPr lang="en-US" b="1" dirty="0"/>
              <a:t>June 2014:</a:t>
            </a:r>
            <a:r>
              <a:rPr lang="en-US" dirty="0"/>
              <a:t>150 when</a:t>
            </a:r>
            <a:r>
              <a:rPr lang="en-US" baseline="0" dirty="0"/>
              <a:t> change of management occurred</a:t>
            </a:r>
          </a:p>
          <a:p>
            <a:r>
              <a:rPr lang="en-US" baseline="0" dirty="0"/>
              <a:t>By the end of 2014 Fiscal year we were at 172</a:t>
            </a:r>
          </a:p>
          <a:p>
            <a:r>
              <a:rPr lang="en-US" b="1" baseline="0" dirty="0"/>
              <a:t>2015: </a:t>
            </a:r>
            <a:r>
              <a:rPr lang="en-US" baseline="0" dirty="0"/>
              <a:t>158 End of Fiscal year</a:t>
            </a:r>
          </a:p>
          <a:p>
            <a:r>
              <a:rPr lang="en-US" b="1" baseline="0" dirty="0"/>
              <a:t>48</a:t>
            </a:r>
            <a:r>
              <a:rPr lang="en-US" baseline="0" dirty="0"/>
              <a:t> were Members in 2014 but did not renew in 2015 - Prospects for 2016</a:t>
            </a:r>
          </a:p>
          <a:p>
            <a:pPr marL="0" marR="0" indent="0" algn="l" defTabSz="914400" rtl="0" eaLnBrk="1" fontAlgn="base" latinLnBrk="0" hangingPunct="1">
              <a:lnSpc>
                <a:spcPct val="100000"/>
              </a:lnSpc>
              <a:spcBef>
                <a:spcPct val="30000"/>
              </a:spcBef>
              <a:spcAft>
                <a:spcPct val="0"/>
              </a:spcAft>
              <a:buClrTx/>
              <a:buSzTx/>
              <a:buFontTx/>
              <a:buNone/>
              <a:tabLst/>
              <a:defRPr/>
            </a:pPr>
            <a:r>
              <a:rPr lang="en-US" b="1" baseline="0" dirty="0"/>
              <a:t>12</a:t>
            </a:r>
            <a:r>
              <a:rPr lang="en-US" baseline="0" dirty="0"/>
              <a:t> were Members in 2014 but are no longer in business in 2015</a:t>
            </a:r>
          </a:p>
          <a:p>
            <a:pPr marL="0" marR="0" indent="0" algn="l" defTabSz="914400" rtl="0" eaLnBrk="1" fontAlgn="base" latinLnBrk="0" hangingPunct="1">
              <a:lnSpc>
                <a:spcPct val="100000"/>
              </a:lnSpc>
              <a:spcBef>
                <a:spcPct val="30000"/>
              </a:spcBef>
              <a:spcAft>
                <a:spcPct val="0"/>
              </a:spcAft>
              <a:buClrTx/>
              <a:buSzTx/>
              <a:buFontTx/>
              <a:buNone/>
              <a:tabLst/>
              <a:defRPr/>
            </a:pPr>
            <a:r>
              <a:rPr lang="en-US" b="1" baseline="0" dirty="0"/>
              <a:t>14</a:t>
            </a:r>
            <a:r>
              <a:rPr lang="en-US" baseline="0" dirty="0"/>
              <a:t> Are un unaccounted</a:t>
            </a:r>
          </a:p>
          <a:p>
            <a:endParaRPr lang="en-US" baseline="0" dirty="0"/>
          </a:p>
          <a:p>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B21947A-5664-4AD6-AE45-BC8886A5952D}" type="slidenum">
              <a:rPr lang="en-US"/>
              <a:pPr/>
              <a:t>6</a:t>
            </a:fld>
            <a:endParaRPr lang="en-US" dirty="0"/>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r>
              <a:rPr lang="en-US" b="1" dirty="0"/>
              <a:t>June 2014:</a:t>
            </a:r>
            <a:r>
              <a:rPr lang="en-US" dirty="0"/>
              <a:t>150 when</a:t>
            </a:r>
            <a:r>
              <a:rPr lang="en-US" baseline="0" dirty="0"/>
              <a:t> change of management occurred</a:t>
            </a:r>
          </a:p>
          <a:p>
            <a:r>
              <a:rPr lang="en-US" baseline="0" dirty="0"/>
              <a:t>By the end of 2014 Fiscal year we were at 172</a:t>
            </a:r>
          </a:p>
          <a:p>
            <a:r>
              <a:rPr lang="en-US" b="1" baseline="0" dirty="0"/>
              <a:t>2015: </a:t>
            </a:r>
            <a:r>
              <a:rPr lang="en-US" baseline="0" dirty="0"/>
              <a:t>158 End of Fiscal year</a:t>
            </a:r>
          </a:p>
          <a:p>
            <a:r>
              <a:rPr lang="en-US" b="1" baseline="0" dirty="0"/>
              <a:t>48</a:t>
            </a:r>
            <a:r>
              <a:rPr lang="en-US" baseline="0" dirty="0"/>
              <a:t> were Members in 2014 but did not renew in 2015 - Prospects for 2016</a:t>
            </a:r>
          </a:p>
          <a:p>
            <a:pPr marL="0" marR="0" indent="0" algn="l" defTabSz="914400" rtl="0" eaLnBrk="1" fontAlgn="base" latinLnBrk="0" hangingPunct="1">
              <a:lnSpc>
                <a:spcPct val="100000"/>
              </a:lnSpc>
              <a:spcBef>
                <a:spcPct val="30000"/>
              </a:spcBef>
              <a:spcAft>
                <a:spcPct val="0"/>
              </a:spcAft>
              <a:buClrTx/>
              <a:buSzTx/>
              <a:buFontTx/>
              <a:buNone/>
              <a:tabLst/>
              <a:defRPr/>
            </a:pPr>
            <a:r>
              <a:rPr lang="en-US" b="1" baseline="0" dirty="0"/>
              <a:t>12</a:t>
            </a:r>
            <a:r>
              <a:rPr lang="en-US" baseline="0" dirty="0"/>
              <a:t> were Members in 2014 but are no longer in business in 2015</a:t>
            </a:r>
          </a:p>
          <a:p>
            <a:pPr marL="0" marR="0" indent="0" algn="l" defTabSz="914400" rtl="0" eaLnBrk="1" fontAlgn="base" latinLnBrk="0" hangingPunct="1">
              <a:lnSpc>
                <a:spcPct val="100000"/>
              </a:lnSpc>
              <a:spcBef>
                <a:spcPct val="30000"/>
              </a:spcBef>
              <a:spcAft>
                <a:spcPct val="0"/>
              </a:spcAft>
              <a:buClrTx/>
              <a:buSzTx/>
              <a:buFontTx/>
              <a:buNone/>
              <a:tabLst/>
              <a:defRPr/>
            </a:pPr>
            <a:r>
              <a:rPr lang="en-US" b="1" baseline="0" dirty="0"/>
              <a:t>14</a:t>
            </a:r>
            <a:r>
              <a:rPr lang="en-US" baseline="0" dirty="0"/>
              <a:t> Are un unaccounted</a:t>
            </a:r>
          </a:p>
          <a:p>
            <a:endParaRPr lang="en-US" baseline="0" dirty="0"/>
          </a:p>
          <a:p>
            <a:endParaRPr lang="en-US" dirty="0"/>
          </a:p>
        </p:txBody>
      </p:sp>
    </p:spTree>
    <p:extLst>
      <p:ext uri="{BB962C8B-B14F-4D97-AF65-F5344CB8AC3E}">
        <p14:creationId xmlns:p14="http://schemas.microsoft.com/office/powerpoint/2010/main" val="8919956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B21947A-5664-4AD6-AE45-BC8886A5952D}" type="slidenum">
              <a:rPr lang="en-US"/>
              <a:pPr/>
              <a:t>7</a:t>
            </a:fld>
            <a:endParaRPr lang="en-US" dirty="0"/>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r>
              <a:rPr lang="en-US" dirty="0"/>
              <a:t>Not including BID or Events</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B21947A-5664-4AD6-AE45-BC8886A5952D}" type="slidenum">
              <a:rPr lang="en-US"/>
              <a:pPr/>
              <a:t>8</a:t>
            </a:fld>
            <a:endParaRPr lang="en-US" dirty="0"/>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r>
              <a:rPr lang="en-US" dirty="0"/>
              <a:t>Not including BID or Events</a:t>
            </a:r>
          </a:p>
        </p:txBody>
      </p:sp>
    </p:spTree>
    <p:extLst>
      <p:ext uri="{BB962C8B-B14F-4D97-AF65-F5344CB8AC3E}">
        <p14:creationId xmlns:p14="http://schemas.microsoft.com/office/powerpoint/2010/main" val="9072835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B21947A-5664-4AD6-AE45-BC8886A5952D}" type="slidenum">
              <a:rPr lang="en-US"/>
              <a:pPr/>
              <a:t>9</a:t>
            </a:fld>
            <a:endParaRPr lang="en-US" dirty="0"/>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55356061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09600" y="4724400"/>
            <a:ext cx="7772400" cy="704850"/>
          </a:xfrm>
        </p:spPr>
        <p:txBody>
          <a:bodyPr/>
          <a:lstStyle>
            <a:lvl1pPr>
              <a:defRPr sz="3600">
                <a:solidFill>
                  <a:schemeClr val="bg1"/>
                </a:solidFill>
              </a:defRPr>
            </a:lvl1pPr>
          </a:lstStyle>
          <a:p>
            <a:r>
              <a:rPr lang="en-US"/>
              <a:t>Click to edit Master title style</a:t>
            </a:r>
          </a:p>
        </p:txBody>
      </p:sp>
      <p:sp>
        <p:nvSpPr>
          <p:cNvPr id="3075" name="Rectangle 3"/>
          <p:cNvSpPr>
            <a:spLocks noGrp="1" noChangeArrowheads="1"/>
          </p:cNvSpPr>
          <p:nvPr>
            <p:ph type="subTitle" idx="1"/>
          </p:nvPr>
        </p:nvSpPr>
        <p:spPr>
          <a:xfrm>
            <a:off x="609600" y="5410200"/>
            <a:ext cx="7772400" cy="685800"/>
          </a:xfrm>
        </p:spPr>
        <p:txBody>
          <a:bodyPr/>
          <a:lstStyle>
            <a:lvl1pPr marL="0" indent="0">
              <a:buFontTx/>
              <a:buNone/>
              <a:defRPr sz="2400">
                <a:solidFill>
                  <a:schemeClr val="bg1"/>
                </a:solidFill>
              </a:defRPr>
            </a:lvl1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77000" y="1752600"/>
            <a:ext cx="1828800" cy="5029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90600" y="1752600"/>
            <a:ext cx="5334000" cy="5029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90600" y="2514600"/>
            <a:ext cx="35814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24400" y="2514600"/>
            <a:ext cx="35814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90600" y="1752600"/>
            <a:ext cx="7315200" cy="7159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990600" y="2514600"/>
            <a:ext cx="7315200" cy="426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1" fontAlgn="base" hangingPunct="1">
        <a:spcBef>
          <a:spcPct val="0"/>
        </a:spcBef>
        <a:spcAft>
          <a:spcPct val="0"/>
        </a:spcAft>
        <a:defRPr sz="4400">
          <a:solidFill>
            <a:schemeClr val="tx1"/>
          </a:solidFill>
          <a:latin typeface="+mj-lt"/>
          <a:ea typeface="+mj-ea"/>
          <a:cs typeface="+mj-cs"/>
        </a:defRPr>
      </a:lvl1pPr>
      <a:lvl2pPr algn="l" rtl="0" eaLnBrk="1" fontAlgn="base" hangingPunct="1">
        <a:spcBef>
          <a:spcPct val="0"/>
        </a:spcBef>
        <a:spcAft>
          <a:spcPct val="0"/>
        </a:spcAft>
        <a:defRPr sz="4400">
          <a:solidFill>
            <a:schemeClr val="tx1"/>
          </a:solidFill>
          <a:latin typeface="Microsoft Sans Serif" pitchFamily="34" charset="0"/>
        </a:defRPr>
      </a:lvl2pPr>
      <a:lvl3pPr algn="l" rtl="0" eaLnBrk="1" fontAlgn="base" hangingPunct="1">
        <a:spcBef>
          <a:spcPct val="0"/>
        </a:spcBef>
        <a:spcAft>
          <a:spcPct val="0"/>
        </a:spcAft>
        <a:defRPr sz="4400">
          <a:solidFill>
            <a:schemeClr val="tx1"/>
          </a:solidFill>
          <a:latin typeface="Microsoft Sans Serif" pitchFamily="34" charset="0"/>
        </a:defRPr>
      </a:lvl3pPr>
      <a:lvl4pPr algn="l" rtl="0" eaLnBrk="1" fontAlgn="base" hangingPunct="1">
        <a:spcBef>
          <a:spcPct val="0"/>
        </a:spcBef>
        <a:spcAft>
          <a:spcPct val="0"/>
        </a:spcAft>
        <a:defRPr sz="4400">
          <a:solidFill>
            <a:schemeClr val="tx1"/>
          </a:solidFill>
          <a:latin typeface="Microsoft Sans Serif" pitchFamily="34" charset="0"/>
        </a:defRPr>
      </a:lvl4pPr>
      <a:lvl5pPr algn="l" rtl="0" eaLnBrk="1" fontAlgn="base" hangingPunct="1">
        <a:spcBef>
          <a:spcPct val="0"/>
        </a:spcBef>
        <a:spcAft>
          <a:spcPct val="0"/>
        </a:spcAft>
        <a:defRPr sz="4400">
          <a:solidFill>
            <a:schemeClr val="tx1"/>
          </a:solidFill>
          <a:latin typeface="Microsoft Sans Serif" pitchFamily="34" charset="0"/>
        </a:defRPr>
      </a:lvl5pPr>
      <a:lvl6pPr marL="457200" algn="l" rtl="0" eaLnBrk="1" fontAlgn="base" hangingPunct="1">
        <a:spcBef>
          <a:spcPct val="0"/>
        </a:spcBef>
        <a:spcAft>
          <a:spcPct val="0"/>
        </a:spcAft>
        <a:defRPr sz="4400">
          <a:solidFill>
            <a:schemeClr val="tx1"/>
          </a:solidFill>
          <a:latin typeface="Microsoft Sans Serif" pitchFamily="34" charset="0"/>
        </a:defRPr>
      </a:lvl6pPr>
      <a:lvl7pPr marL="914400" algn="l" rtl="0" eaLnBrk="1" fontAlgn="base" hangingPunct="1">
        <a:spcBef>
          <a:spcPct val="0"/>
        </a:spcBef>
        <a:spcAft>
          <a:spcPct val="0"/>
        </a:spcAft>
        <a:defRPr sz="4400">
          <a:solidFill>
            <a:schemeClr val="tx1"/>
          </a:solidFill>
          <a:latin typeface="Microsoft Sans Serif" pitchFamily="34" charset="0"/>
        </a:defRPr>
      </a:lvl7pPr>
      <a:lvl8pPr marL="1371600" algn="l" rtl="0" eaLnBrk="1" fontAlgn="base" hangingPunct="1">
        <a:spcBef>
          <a:spcPct val="0"/>
        </a:spcBef>
        <a:spcAft>
          <a:spcPct val="0"/>
        </a:spcAft>
        <a:defRPr sz="4400">
          <a:solidFill>
            <a:schemeClr val="tx1"/>
          </a:solidFill>
          <a:latin typeface="Microsoft Sans Serif" pitchFamily="34" charset="0"/>
        </a:defRPr>
      </a:lvl8pPr>
      <a:lvl9pPr marL="1828800" algn="l" rtl="0" eaLnBrk="1" fontAlgn="base" hangingPunct="1">
        <a:spcBef>
          <a:spcPct val="0"/>
        </a:spcBef>
        <a:spcAft>
          <a:spcPct val="0"/>
        </a:spcAft>
        <a:defRPr sz="4400">
          <a:solidFill>
            <a:schemeClr val="tx1"/>
          </a:solidFill>
          <a:latin typeface="Microsoft Sans Serif" pitchFamily="34"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chart" Target="../charts/chart4.xml"/><Relationship Id="rId5" Type="http://schemas.openxmlformats.org/officeDocument/2006/relationships/image" Target="../media/image5.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chart" Target="../charts/chart5.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chart" Target="../charts/chart6.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chart" Target="../charts/chart8.xml"/><Relationship Id="rId4" Type="http://schemas.openxmlformats.org/officeDocument/2006/relationships/chart" Target="../charts/chart7.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chart" Target="../charts/chart1.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chart" Target="../charts/chart2.xml"/><Relationship Id="rId5" Type="http://schemas.openxmlformats.org/officeDocument/2006/relationships/image" Target="../media/image5.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chart" Target="../charts/chart3.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09600" y="4953000"/>
            <a:ext cx="7315200" cy="685800"/>
          </a:xfrm>
        </p:spPr>
        <p:txBody>
          <a:bodyPr/>
          <a:lstStyle/>
          <a:p>
            <a:r>
              <a:rPr lang="en-US" sz="4000" dirty="0"/>
              <a:t>2016-2017 Yearly Report</a:t>
            </a:r>
          </a:p>
        </p:txBody>
      </p:sp>
      <p:sp>
        <p:nvSpPr>
          <p:cNvPr id="7" name="Rectangle 6"/>
          <p:cNvSpPr/>
          <p:nvPr/>
        </p:nvSpPr>
        <p:spPr>
          <a:xfrm>
            <a:off x="685800" y="4572000"/>
            <a:ext cx="6019800" cy="461665"/>
          </a:xfrm>
          <a:prstGeom prst="rect">
            <a:avLst/>
          </a:prstGeom>
        </p:spPr>
        <p:txBody>
          <a:bodyPr wrap="square">
            <a:spAutoFit/>
          </a:bodyPr>
          <a:lstStyle/>
          <a:p>
            <a:pPr algn="l"/>
            <a:r>
              <a:rPr lang="en-US" dirty="0">
                <a:solidFill>
                  <a:schemeClr val="bg1"/>
                </a:solidFill>
              </a:rPr>
              <a:t>Pittsburg Chamber of Commerce </a:t>
            </a:r>
          </a:p>
        </p:txBody>
      </p:sp>
      <p:pic>
        <p:nvPicPr>
          <p:cNvPr id="11" name="Picture 3" descr="P:\Logos\Chamber Logo-updated 03-26-15\Round with letters.png"/>
          <p:cNvPicPr>
            <a:picLocks noChangeAspect="1" noChangeArrowheads="1"/>
          </p:cNvPicPr>
          <p:nvPr/>
        </p:nvPicPr>
        <p:blipFill>
          <a:blip r:embed="rId4" cstate="print"/>
          <a:srcRect/>
          <a:stretch>
            <a:fillRect/>
          </a:stretch>
        </p:blipFill>
        <p:spPr bwMode="auto">
          <a:xfrm>
            <a:off x="533400" y="2693933"/>
            <a:ext cx="1828800" cy="1774755"/>
          </a:xfrm>
          <a:prstGeom prst="rect">
            <a:avLst/>
          </a:prstGeom>
          <a:noFill/>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pic>
        <p:nvPicPr>
          <p:cNvPr id="14" name="Picture 2"/>
          <p:cNvPicPr>
            <a:picLocks noChangeAspect="1" noChangeArrowheads="1"/>
          </p:cNvPicPr>
          <p:nvPr/>
        </p:nvPicPr>
        <p:blipFill>
          <a:blip r:embed="rId4" cstate="print"/>
          <a:srcRect/>
          <a:stretch>
            <a:fillRect/>
          </a:stretch>
        </p:blipFill>
        <p:spPr bwMode="auto">
          <a:xfrm>
            <a:off x="1856984" y="152400"/>
            <a:ext cx="7287016" cy="6400800"/>
          </a:xfrm>
          <a:prstGeom prst="rect">
            <a:avLst/>
          </a:prstGeom>
          <a:noFill/>
          <a:ln w="9525">
            <a:noFill/>
            <a:miter lim="800000"/>
            <a:headEnd/>
            <a:tailEnd/>
          </a:ln>
          <a:effectLst/>
        </p:spPr>
      </p:pic>
      <p:sp>
        <p:nvSpPr>
          <p:cNvPr id="6" name="Rectangle 5"/>
          <p:cNvSpPr/>
          <p:nvPr/>
        </p:nvSpPr>
        <p:spPr bwMode="auto">
          <a:xfrm>
            <a:off x="1894562" y="114300"/>
            <a:ext cx="4582438" cy="6667500"/>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ndParaRPr>
          </a:p>
        </p:txBody>
      </p:sp>
      <p:pic>
        <p:nvPicPr>
          <p:cNvPr id="13" name="Picture 3" descr="P:\Logos\Chamber Logo-updated 03-26-15\Round with letters.png"/>
          <p:cNvPicPr>
            <a:picLocks noChangeAspect="1" noChangeArrowheads="1"/>
          </p:cNvPicPr>
          <p:nvPr/>
        </p:nvPicPr>
        <p:blipFill>
          <a:blip r:embed="rId5" cstate="print"/>
          <a:srcRect/>
          <a:stretch>
            <a:fillRect/>
          </a:stretch>
        </p:blipFill>
        <p:spPr bwMode="auto">
          <a:xfrm>
            <a:off x="4828072" y="152400"/>
            <a:ext cx="1648928" cy="1600200"/>
          </a:xfrm>
          <a:prstGeom prst="rect">
            <a:avLst/>
          </a:prstGeom>
          <a:noFill/>
        </p:spPr>
      </p:pic>
      <p:graphicFrame>
        <p:nvGraphicFramePr>
          <p:cNvPr id="7" name="Chart 6"/>
          <p:cNvGraphicFramePr/>
          <p:nvPr>
            <p:extLst>
              <p:ext uri="{D42A27DB-BD31-4B8C-83A1-F6EECF244321}">
                <p14:modId xmlns:p14="http://schemas.microsoft.com/office/powerpoint/2010/main" val="2392331586"/>
              </p:ext>
            </p:extLst>
          </p:nvPr>
        </p:nvGraphicFramePr>
        <p:xfrm>
          <a:off x="1714690" y="2209800"/>
          <a:ext cx="4990910" cy="2971800"/>
        </p:xfrm>
        <a:graphic>
          <a:graphicData uri="http://schemas.openxmlformats.org/drawingml/2006/chart">
            <c:chart xmlns:c="http://schemas.openxmlformats.org/drawingml/2006/chart" xmlns:r="http://schemas.openxmlformats.org/officeDocument/2006/relationships" r:id="rId6"/>
          </a:graphicData>
        </a:graphic>
      </p:graphicFrame>
      <p:sp>
        <p:nvSpPr>
          <p:cNvPr id="8" name="Rectangle 2"/>
          <p:cNvSpPr txBox="1">
            <a:spLocks noChangeArrowheads="1"/>
          </p:cNvSpPr>
          <p:nvPr/>
        </p:nvSpPr>
        <p:spPr bwMode="auto">
          <a:xfrm>
            <a:off x="1875773" y="5335566"/>
            <a:ext cx="4722828" cy="11054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i="0" u="none" strike="noStrike" kern="0" cap="none" spc="0" normalizeH="0" baseline="0" noProof="0" dirty="0">
                <a:ln>
                  <a:noFill/>
                </a:ln>
                <a:solidFill>
                  <a:srgbClr val="CC6600"/>
                </a:solidFill>
                <a:effectLst/>
                <a:uLnTx/>
                <a:uFillTx/>
                <a:latin typeface="+mj-lt"/>
                <a:ea typeface="+mj-ea"/>
                <a:cs typeface="+mj-cs"/>
              </a:rPr>
              <a:t>We had projected $7,000 for 2016. Goal was exceeded by $2,311</a:t>
            </a:r>
          </a:p>
          <a:p>
            <a:pPr marL="0" marR="0" lvl="0" indent="0" algn="l" defTabSz="914400" rtl="0" eaLnBrk="1" fontAlgn="base" latinLnBrk="0" hangingPunct="1">
              <a:lnSpc>
                <a:spcPct val="100000"/>
              </a:lnSpc>
              <a:spcBef>
                <a:spcPct val="0"/>
              </a:spcBef>
              <a:spcAft>
                <a:spcPct val="0"/>
              </a:spcAft>
              <a:buClrTx/>
              <a:buSzTx/>
              <a:buFontTx/>
              <a:buNone/>
              <a:tabLst/>
              <a:defRPr/>
            </a:pPr>
            <a:endParaRPr lang="en-US" sz="1200" kern="0" dirty="0">
              <a:solidFill>
                <a:schemeClr val="bg1">
                  <a:lumMod val="50000"/>
                </a:schemeClr>
              </a:solidFill>
              <a:latin typeface="+mj-lt"/>
              <a:ea typeface="+mj-ea"/>
              <a:cs typeface="+mj-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i="0" u="none" strike="noStrike" kern="0" cap="none" spc="0" normalizeH="0" baseline="0" noProof="0" dirty="0">
              <a:ln>
                <a:noFill/>
              </a:ln>
              <a:solidFill>
                <a:srgbClr val="CC6600"/>
              </a:solidFill>
              <a:effectLst/>
              <a:uLnTx/>
              <a:uFillTx/>
              <a:latin typeface="+mj-lt"/>
              <a:ea typeface="+mj-ea"/>
              <a:cs typeface="+mj-cs"/>
            </a:endParaRPr>
          </a:p>
        </p:txBody>
      </p:sp>
      <p:sp>
        <p:nvSpPr>
          <p:cNvPr id="9" name="Rectangle 8"/>
          <p:cNvSpPr/>
          <p:nvPr/>
        </p:nvSpPr>
        <p:spPr>
          <a:xfrm>
            <a:off x="1894562" y="1440320"/>
            <a:ext cx="2595582" cy="461665"/>
          </a:xfrm>
          <a:prstGeom prst="rect">
            <a:avLst/>
          </a:prstGeom>
        </p:spPr>
        <p:txBody>
          <a:bodyPr wrap="none">
            <a:spAutoFit/>
          </a:bodyPr>
          <a:lstStyle/>
          <a:p>
            <a:pPr algn="l"/>
            <a:r>
              <a:rPr lang="en-US" dirty="0">
                <a:solidFill>
                  <a:srgbClr val="35759D"/>
                </a:solidFill>
                <a:latin typeface="BigNoodleTitling" pitchFamily="2" charset="0"/>
                <a:cs typeface="Aharoni" pitchFamily="2" charset="-79"/>
              </a:rPr>
              <a:t>New Membership Income…</a:t>
            </a:r>
          </a:p>
        </p:txBody>
      </p:sp>
    </p:spTree>
    <p:extLst>
      <p:ext uri="{BB962C8B-B14F-4D97-AF65-F5344CB8AC3E}">
        <p14:creationId xmlns:p14="http://schemas.microsoft.com/office/powerpoint/2010/main" val="896593031"/>
      </p:ext>
    </p:extLst>
  </p:cSld>
  <p:clrMapOvr>
    <a:masterClrMapping/>
  </p:clrMapOvr>
  <p:transition>
    <p:wheel spokes="1"/>
  </p:transition>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bwMode="auto">
          <a:xfrm>
            <a:off x="1981200" y="1752600"/>
            <a:ext cx="1524000" cy="4495800"/>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ndParaRPr>
          </a:p>
        </p:txBody>
      </p:sp>
      <p:pic>
        <p:nvPicPr>
          <p:cNvPr id="9" name="Picture 3"/>
          <p:cNvPicPr>
            <a:picLocks noChangeAspect="1" noChangeArrowheads="1"/>
          </p:cNvPicPr>
          <p:nvPr/>
        </p:nvPicPr>
        <p:blipFill>
          <a:blip r:embed="rId4" cstate="print"/>
          <a:srcRect/>
          <a:stretch>
            <a:fillRect/>
          </a:stretch>
        </p:blipFill>
        <p:spPr bwMode="auto">
          <a:xfrm>
            <a:off x="1905000" y="533399"/>
            <a:ext cx="7239000" cy="5747063"/>
          </a:xfrm>
          <a:prstGeom prst="rect">
            <a:avLst/>
          </a:prstGeom>
          <a:noFill/>
          <a:ln w="9525">
            <a:noFill/>
            <a:miter lim="800000"/>
            <a:headEnd/>
            <a:tailEnd/>
          </a:ln>
          <a:effectLst/>
        </p:spPr>
      </p:pic>
      <p:sp>
        <p:nvSpPr>
          <p:cNvPr id="10" name="Rectangle 9"/>
          <p:cNvSpPr/>
          <p:nvPr/>
        </p:nvSpPr>
        <p:spPr bwMode="auto">
          <a:xfrm>
            <a:off x="1894562" y="114300"/>
            <a:ext cx="4811038" cy="6667500"/>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ndParaRPr>
          </a:p>
        </p:txBody>
      </p:sp>
      <p:graphicFrame>
        <p:nvGraphicFramePr>
          <p:cNvPr id="12" name="Chart 11"/>
          <p:cNvGraphicFramePr/>
          <p:nvPr>
            <p:extLst>
              <p:ext uri="{D42A27DB-BD31-4B8C-83A1-F6EECF244321}">
                <p14:modId xmlns:p14="http://schemas.microsoft.com/office/powerpoint/2010/main" val="277578961"/>
              </p:ext>
            </p:extLst>
          </p:nvPr>
        </p:nvGraphicFramePr>
        <p:xfrm>
          <a:off x="1894562" y="2260600"/>
          <a:ext cx="4658638" cy="3479800"/>
        </p:xfrm>
        <a:graphic>
          <a:graphicData uri="http://schemas.openxmlformats.org/drawingml/2006/chart">
            <c:chart xmlns:c="http://schemas.openxmlformats.org/drawingml/2006/chart" xmlns:r="http://schemas.openxmlformats.org/officeDocument/2006/relationships" r:id="rId5"/>
          </a:graphicData>
        </a:graphic>
      </p:graphicFrame>
      <p:pic>
        <p:nvPicPr>
          <p:cNvPr id="6" name="Picture 3" descr="P:\Logos\Chamber Logo-updated 03-26-15\Round with letters.png"/>
          <p:cNvPicPr>
            <a:picLocks noChangeAspect="1" noChangeArrowheads="1"/>
          </p:cNvPicPr>
          <p:nvPr/>
        </p:nvPicPr>
        <p:blipFill>
          <a:blip r:embed="rId6" cstate="print"/>
          <a:srcRect/>
          <a:stretch>
            <a:fillRect/>
          </a:stretch>
        </p:blipFill>
        <p:spPr bwMode="auto">
          <a:xfrm>
            <a:off x="4904272" y="387350"/>
            <a:ext cx="1648928" cy="1600200"/>
          </a:xfrm>
          <a:prstGeom prst="rect">
            <a:avLst/>
          </a:prstGeom>
          <a:noFill/>
        </p:spPr>
      </p:pic>
      <p:sp>
        <p:nvSpPr>
          <p:cNvPr id="14" name="Rectangle 2"/>
          <p:cNvSpPr txBox="1">
            <a:spLocks noChangeArrowheads="1"/>
          </p:cNvSpPr>
          <p:nvPr/>
        </p:nvSpPr>
        <p:spPr bwMode="auto">
          <a:xfrm>
            <a:off x="1905000" y="5883666"/>
            <a:ext cx="4722828" cy="101878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i="0" u="none" strike="noStrike" kern="0" cap="none" spc="0" normalizeH="0" baseline="0" noProof="0" dirty="0">
                <a:ln>
                  <a:noFill/>
                </a:ln>
                <a:solidFill>
                  <a:srgbClr val="CC6600"/>
                </a:solidFill>
                <a:effectLst/>
                <a:uLnTx/>
                <a:uFillTx/>
                <a:latin typeface="+mj-lt"/>
                <a:ea typeface="+mj-ea"/>
                <a:cs typeface="+mj-cs"/>
              </a:rPr>
              <a:t>Increased overall income by $34,127 from 2015</a:t>
            </a:r>
            <a:r>
              <a:rPr kumimoji="0" lang="en-US" sz="1600" i="0" u="none" strike="noStrike" kern="0" cap="none" spc="0" normalizeH="0" baseline="0" noProof="0" dirty="0">
                <a:ln>
                  <a:noFill/>
                </a:ln>
                <a:solidFill>
                  <a:schemeClr val="bg1">
                    <a:lumMod val="50000"/>
                  </a:schemeClr>
                </a:solidFill>
                <a:effectLst/>
                <a:uLnTx/>
                <a:uFillTx/>
                <a:latin typeface="+mj-lt"/>
                <a:ea typeface="+mj-ea"/>
                <a:cs typeface="+mj-cs"/>
              </a:rPr>
              <a:t>=10% Increase</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i="0" u="none" strike="noStrike" kern="0" cap="none" spc="0" normalizeH="0" baseline="0" noProof="0" dirty="0">
              <a:ln>
                <a:noFill/>
              </a:ln>
              <a:solidFill>
                <a:srgbClr val="CC6600"/>
              </a:solidFill>
              <a:effectLst/>
              <a:uLnTx/>
              <a:uFillTx/>
              <a:latin typeface="+mj-lt"/>
              <a:ea typeface="+mj-ea"/>
              <a:cs typeface="+mj-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lang="en-US" sz="1200" kern="0" dirty="0">
              <a:solidFill>
                <a:schemeClr val="bg1">
                  <a:lumMod val="50000"/>
                </a:schemeClr>
              </a:solidFill>
              <a:latin typeface="+mj-lt"/>
              <a:ea typeface="+mj-ea"/>
              <a:cs typeface="+mj-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i="0" u="none" strike="noStrike" kern="0" cap="none" spc="0" normalizeH="0" baseline="0" noProof="0" dirty="0">
              <a:ln>
                <a:noFill/>
              </a:ln>
              <a:solidFill>
                <a:srgbClr val="CC6600"/>
              </a:solidFill>
              <a:effectLst/>
              <a:uLnTx/>
              <a:uFillTx/>
              <a:latin typeface="+mj-lt"/>
              <a:ea typeface="+mj-ea"/>
              <a:cs typeface="+mj-cs"/>
            </a:endParaRPr>
          </a:p>
        </p:txBody>
      </p:sp>
      <p:sp>
        <p:nvSpPr>
          <p:cNvPr id="15" name="Rectangle 14"/>
          <p:cNvSpPr/>
          <p:nvPr/>
        </p:nvSpPr>
        <p:spPr>
          <a:xfrm>
            <a:off x="2133697" y="1631950"/>
            <a:ext cx="2630977" cy="461665"/>
          </a:xfrm>
          <a:prstGeom prst="rect">
            <a:avLst/>
          </a:prstGeom>
        </p:spPr>
        <p:txBody>
          <a:bodyPr wrap="none">
            <a:spAutoFit/>
          </a:bodyPr>
          <a:lstStyle/>
          <a:p>
            <a:pPr algn="l"/>
            <a:r>
              <a:rPr lang="en-US" dirty="0">
                <a:solidFill>
                  <a:srgbClr val="35759D"/>
                </a:solidFill>
                <a:latin typeface="BigNoodleTitling" pitchFamily="2" charset="0"/>
                <a:cs typeface="Aharoni" pitchFamily="2" charset="-79"/>
              </a:rPr>
              <a:t>Seafood festival Income…</a:t>
            </a:r>
          </a:p>
        </p:txBody>
      </p:sp>
    </p:spTree>
  </p:cSld>
  <p:clrMapOvr>
    <a:masterClrMapping/>
  </p:clrMapOvr>
  <p:transition>
    <p:wheel spokes="1"/>
  </p:transition>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bwMode="auto">
          <a:xfrm>
            <a:off x="1981200" y="1752600"/>
            <a:ext cx="1524000" cy="4495800"/>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ndParaRPr>
          </a:p>
        </p:txBody>
      </p:sp>
      <p:pic>
        <p:nvPicPr>
          <p:cNvPr id="9" name="Picture 3"/>
          <p:cNvPicPr>
            <a:picLocks noChangeAspect="1" noChangeArrowheads="1"/>
          </p:cNvPicPr>
          <p:nvPr/>
        </p:nvPicPr>
        <p:blipFill>
          <a:blip r:embed="rId4" cstate="print"/>
          <a:srcRect/>
          <a:stretch>
            <a:fillRect/>
          </a:stretch>
        </p:blipFill>
        <p:spPr bwMode="auto">
          <a:xfrm>
            <a:off x="1905000" y="533399"/>
            <a:ext cx="7239000" cy="5747063"/>
          </a:xfrm>
          <a:prstGeom prst="rect">
            <a:avLst/>
          </a:prstGeom>
          <a:noFill/>
          <a:ln w="9525">
            <a:noFill/>
            <a:miter lim="800000"/>
            <a:headEnd/>
            <a:tailEnd/>
          </a:ln>
          <a:effectLst/>
        </p:spPr>
      </p:pic>
      <p:sp>
        <p:nvSpPr>
          <p:cNvPr id="10" name="Rectangle 9"/>
          <p:cNvSpPr/>
          <p:nvPr/>
        </p:nvSpPr>
        <p:spPr bwMode="auto">
          <a:xfrm>
            <a:off x="1894562" y="114300"/>
            <a:ext cx="4811038" cy="6667500"/>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ndParaRPr>
          </a:p>
        </p:txBody>
      </p:sp>
      <p:graphicFrame>
        <p:nvGraphicFramePr>
          <p:cNvPr id="12" name="Chart 11"/>
          <p:cNvGraphicFramePr/>
          <p:nvPr>
            <p:extLst>
              <p:ext uri="{D42A27DB-BD31-4B8C-83A1-F6EECF244321}">
                <p14:modId xmlns:p14="http://schemas.microsoft.com/office/powerpoint/2010/main" val="744604861"/>
              </p:ext>
            </p:extLst>
          </p:nvPr>
        </p:nvGraphicFramePr>
        <p:xfrm>
          <a:off x="1894562" y="2260600"/>
          <a:ext cx="4658638" cy="3479800"/>
        </p:xfrm>
        <a:graphic>
          <a:graphicData uri="http://schemas.openxmlformats.org/drawingml/2006/chart">
            <c:chart xmlns:c="http://schemas.openxmlformats.org/drawingml/2006/chart" xmlns:r="http://schemas.openxmlformats.org/officeDocument/2006/relationships" r:id="rId5"/>
          </a:graphicData>
        </a:graphic>
      </p:graphicFrame>
      <p:pic>
        <p:nvPicPr>
          <p:cNvPr id="6" name="Picture 3" descr="P:\Logos\Chamber Logo-updated 03-26-15\Round with letters.png"/>
          <p:cNvPicPr>
            <a:picLocks noChangeAspect="1" noChangeArrowheads="1"/>
          </p:cNvPicPr>
          <p:nvPr/>
        </p:nvPicPr>
        <p:blipFill>
          <a:blip r:embed="rId6" cstate="print"/>
          <a:srcRect/>
          <a:stretch>
            <a:fillRect/>
          </a:stretch>
        </p:blipFill>
        <p:spPr bwMode="auto">
          <a:xfrm>
            <a:off x="4888178" y="177800"/>
            <a:ext cx="1648928" cy="1600200"/>
          </a:xfrm>
          <a:prstGeom prst="rect">
            <a:avLst/>
          </a:prstGeom>
          <a:noFill/>
        </p:spPr>
      </p:pic>
      <p:sp>
        <p:nvSpPr>
          <p:cNvPr id="7" name="Rectangle 2"/>
          <p:cNvSpPr txBox="1">
            <a:spLocks noChangeArrowheads="1"/>
          </p:cNvSpPr>
          <p:nvPr/>
        </p:nvSpPr>
        <p:spPr bwMode="auto">
          <a:xfrm>
            <a:off x="1938667" y="5842050"/>
            <a:ext cx="4722828" cy="11054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i="0" u="none" strike="noStrike" kern="0" cap="none" spc="0" normalizeH="0" baseline="0" noProof="0" dirty="0">
                <a:ln>
                  <a:noFill/>
                </a:ln>
                <a:solidFill>
                  <a:srgbClr val="CC6600"/>
                </a:solidFill>
                <a:effectLst/>
                <a:uLnTx/>
                <a:uFillTx/>
                <a:latin typeface="+mj-lt"/>
                <a:ea typeface="+mj-ea"/>
                <a:cs typeface="+mj-cs"/>
              </a:rPr>
              <a:t>Overall</a:t>
            </a:r>
            <a:r>
              <a:rPr lang="en-US" sz="1600" kern="0" dirty="0">
                <a:solidFill>
                  <a:srgbClr val="CC6600"/>
                </a:solidFill>
                <a:latin typeface="+mj-lt"/>
                <a:ea typeface="+mj-ea"/>
                <a:cs typeface="+mj-cs"/>
              </a:rPr>
              <a:t>l profit up by $26,752 from 2015</a:t>
            </a:r>
            <a:endParaRPr kumimoji="0" lang="en-US" sz="1600" i="0" u="none" strike="noStrike" kern="0" cap="none" spc="0" normalizeH="0" baseline="0" noProof="0" dirty="0">
              <a:ln>
                <a:noFill/>
              </a:ln>
              <a:solidFill>
                <a:srgbClr val="CC6600"/>
              </a:solidFill>
              <a:effectLst/>
              <a:uLnTx/>
              <a:uFillTx/>
              <a:latin typeface="+mj-lt"/>
              <a:ea typeface="+mj-ea"/>
              <a:cs typeface="+mj-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lang="en-US" sz="1200" kern="0" dirty="0">
              <a:solidFill>
                <a:schemeClr val="bg1">
                  <a:lumMod val="50000"/>
                </a:schemeClr>
              </a:solidFill>
              <a:latin typeface="+mj-lt"/>
              <a:ea typeface="+mj-ea"/>
              <a:cs typeface="+mj-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i="0" u="none" strike="noStrike" kern="0" cap="none" spc="0" normalizeH="0" baseline="0" noProof="0" dirty="0">
              <a:ln>
                <a:noFill/>
              </a:ln>
              <a:solidFill>
                <a:srgbClr val="CC6600"/>
              </a:solidFill>
              <a:effectLst/>
              <a:uLnTx/>
              <a:uFillTx/>
              <a:latin typeface="+mj-lt"/>
              <a:ea typeface="+mj-ea"/>
              <a:cs typeface="+mj-cs"/>
            </a:endParaRPr>
          </a:p>
        </p:txBody>
      </p:sp>
      <p:sp>
        <p:nvSpPr>
          <p:cNvPr id="8" name="Rectangle 2"/>
          <p:cNvSpPr txBox="1">
            <a:spLocks noChangeArrowheads="1"/>
          </p:cNvSpPr>
          <p:nvPr/>
        </p:nvSpPr>
        <p:spPr bwMode="auto">
          <a:xfrm>
            <a:off x="3810000" y="1694483"/>
            <a:ext cx="1597842" cy="7070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0" cap="none" spc="0" normalizeH="0" baseline="0" noProof="0" dirty="0">
                <a:ln>
                  <a:noFill/>
                </a:ln>
                <a:solidFill>
                  <a:srgbClr val="CC6600"/>
                </a:solidFill>
                <a:effectLst/>
                <a:uLnTx/>
                <a:uFillTx/>
                <a:latin typeface="+mj-lt"/>
                <a:ea typeface="+mj-ea"/>
                <a:cs typeface="+mj-cs"/>
              </a:rPr>
              <a:t>19% INCREASE!</a:t>
            </a:r>
            <a:endParaRPr lang="en-US" sz="1200" b="1" kern="0" dirty="0">
              <a:solidFill>
                <a:schemeClr val="bg1">
                  <a:lumMod val="50000"/>
                </a:schemeClr>
              </a:solidFill>
              <a:latin typeface="+mj-lt"/>
              <a:ea typeface="+mj-ea"/>
              <a:cs typeface="+mj-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i="0" u="none" strike="noStrike" kern="0" cap="none" spc="0" normalizeH="0" baseline="0" noProof="0" dirty="0">
              <a:ln>
                <a:noFill/>
              </a:ln>
              <a:solidFill>
                <a:srgbClr val="CC6600"/>
              </a:solidFill>
              <a:effectLst/>
              <a:uLnTx/>
              <a:uFillTx/>
              <a:latin typeface="+mj-lt"/>
              <a:ea typeface="+mj-ea"/>
              <a:cs typeface="+mj-cs"/>
            </a:endParaRPr>
          </a:p>
        </p:txBody>
      </p:sp>
      <p:sp>
        <p:nvSpPr>
          <p:cNvPr id="11" name="Rectangle 10"/>
          <p:cNvSpPr/>
          <p:nvPr/>
        </p:nvSpPr>
        <p:spPr>
          <a:xfrm>
            <a:off x="1894562" y="827566"/>
            <a:ext cx="3026213" cy="461665"/>
          </a:xfrm>
          <a:prstGeom prst="rect">
            <a:avLst/>
          </a:prstGeom>
        </p:spPr>
        <p:txBody>
          <a:bodyPr wrap="none">
            <a:spAutoFit/>
          </a:bodyPr>
          <a:lstStyle/>
          <a:p>
            <a:pPr algn="l"/>
            <a:r>
              <a:rPr lang="en-US" dirty="0">
                <a:solidFill>
                  <a:srgbClr val="35759D"/>
                </a:solidFill>
                <a:latin typeface="BigNoodleTitling" pitchFamily="2" charset="0"/>
                <a:cs typeface="Aharoni" pitchFamily="2" charset="-79"/>
              </a:rPr>
              <a:t>2016 Seafood Festival Profit…</a:t>
            </a:r>
          </a:p>
        </p:txBody>
      </p:sp>
    </p:spTree>
    <p:extLst>
      <p:ext uri="{BB962C8B-B14F-4D97-AF65-F5344CB8AC3E}">
        <p14:creationId xmlns:p14="http://schemas.microsoft.com/office/powerpoint/2010/main" val="771524092"/>
      </p:ext>
    </p:extLst>
  </p:cSld>
  <p:clrMapOvr>
    <a:masterClrMapping/>
  </p:clrMapOvr>
  <p:transition>
    <p:wheel spokes="1"/>
  </p:transition>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graphicFrame>
        <p:nvGraphicFramePr>
          <p:cNvPr id="7" name="Chart 6"/>
          <p:cNvGraphicFramePr/>
          <p:nvPr>
            <p:extLst>
              <p:ext uri="{D42A27DB-BD31-4B8C-83A1-F6EECF244321}">
                <p14:modId xmlns:p14="http://schemas.microsoft.com/office/powerpoint/2010/main" val="1672317429"/>
              </p:ext>
            </p:extLst>
          </p:nvPr>
        </p:nvGraphicFramePr>
        <p:xfrm>
          <a:off x="1524000" y="685800"/>
          <a:ext cx="4267200" cy="28194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8" name="Chart 17"/>
          <p:cNvGraphicFramePr/>
          <p:nvPr>
            <p:extLst>
              <p:ext uri="{D42A27DB-BD31-4B8C-83A1-F6EECF244321}">
                <p14:modId xmlns:p14="http://schemas.microsoft.com/office/powerpoint/2010/main" val="3312010105"/>
              </p:ext>
            </p:extLst>
          </p:nvPr>
        </p:nvGraphicFramePr>
        <p:xfrm>
          <a:off x="2667000" y="2133600"/>
          <a:ext cx="8001000" cy="4419599"/>
        </p:xfrm>
        <a:graphic>
          <a:graphicData uri="http://schemas.openxmlformats.org/drawingml/2006/chart">
            <c:chart xmlns:c="http://schemas.openxmlformats.org/drawingml/2006/chart" xmlns:r="http://schemas.openxmlformats.org/officeDocument/2006/relationships" r:id="rId5"/>
          </a:graphicData>
        </a:graphic>
      </p:graphicFrame>
      <p:sp>
        <p:nvSpPr>
          <p:cNvPr id="20" name="Rectangle 19"/>
          <p:cNvSpPr/>
          <p:nvPr/>
        </p:nvSpPr>
        <p:spPr>
          <a:xfrm>
            <a:off x="1905000" y="152400"/>
            <a:ext cx="2033442" cy="461665"/>
          </a:xfrm>
          <a:prstGeom prst="rect">
            <a:avLst/>
          </a:prstGeom>
        </p:spPr>
        <p:txBody>
          <a:bodyPr wrap="none">
            <a:spAutoFit/>
          </a:bodyPr>
          <a:lstStyle/>
          <a:p>
            <a:pPr algn="l"/>
            <a:r>
              <a:rPr lang="en-US" dirty="0">
                <a:solidFill>
                  <a:srgbClr val="35759D"/>
                </a:solidFill>
                <a:latin typeface="BigNoodleTitling" pitchFamily="2" charset="0"/>
                <a:cs typeface="Aharoni" pitchFamily="2" charset="-79"/>
              </a:rPr>
              <a:t>Financial Overview:</a:t>
            </a:r>
          </a:p>
        </p:txBody>
      </p:sp>
      <p:sp>
        <p:nvSpPr>
          <p:cNvPr id="21" name="Rectangle 20"/>
          <p:cNvSpPr/>
          <p:nvPr/>
        </p:nvSpPr>
        <p:spPr>
          <a:xfrm>
            <a:off x="5029200" y="1282184"/>
            <a:ext cx="3253839" cy="461665"/>
          </a:xfrm>
          <a:prstGeom prst="rect">
            <a:avLst/>
          </a:prstGeom>
        </p:spPr>
        <p:txBody>
          <a:bodyPr wrap="none">
            <a:spAutoFit/>
          </a:bodyPr>
          <a:lstStyle/>
          <a:p>
            <a:pPr algn="l"/>
            <a:r>
              <a:rPr lang="en-US" dirty="0">
                <a:solidFill>
                  <a:schemeClr val="accent1">
                    <a:lumMod val="75000"/>
                  </a:schemeClr>
                </a:solidFill>
                <a:latin typeface="BigNoodleTitling" panose="02000708030402040100" pitchFamily="2" charset="0"/>
                <a:cs typeface="Aharoni" pitchFamily="2" charset="-79"/>
              </a:rPr>
              <a:t>2016 Operating Budget: $538,460</a:t>
            </a:r>
          </a:p>
        </p:txBody>
      </p:sp>
    </p:spTree>
  </p:cSld>
  <p:clrMapOvr>
    <a:masterClrMapping/>
  </p:clrMapOvr>
  <p:transition>
    <p:wheel spokes="1"/>
  </p:transition>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nvPr>
        </p:nvGraphicFramePr>
        <p:xfrm>
          <a:off x="1905000" y="685800"/>
          <a:ext cx="7086600" cy="767080"/>
        </p:xfrm>
        <a:graphic>
          <a:graphicData uri="http://schemas.openxmlformats.org/drawingml/2006/table">
            <a:tbl>
              <a:tblPr firstRow="1" bandRow="1">
                <a:tableStyleId>{3C2FFA5D-87B4-456A-9821-1D502468CF0F}</a:tableStyleId>
              </a:tblPr>
              <a:tblGrid>
                <a:gridCol w="885825">
                  <a:extLst>
                    <a:ext uri="{9D8B030D-6E8A-4147-A177-3AD203B41FA5}">
                      <a16:colId xmlns:a16="http://schemas.microsoft.com/office/drawing/2014/main" val="20000"/>
                    </a:ext>
                  </a:extLst>
                </a:gridCol>
                <a:gridCol w="885825">
                  <a:extLst>
                    <a:ext uri="{9D8B030D-6E8A-4147-A177-3AD203B41FA5}">
                      <a16:colId xmlns:a16="http://schemas.microsoft.com/office/drawing/2014/main" val="20001"/>
                    </a:ext>
                  </a:extLst>
                </a:gridCol>
                <a:gridCol w="885825">
                  <a:extLst>
                    <a:ext uri="{9D8B030D-6E8A-4147-A177-3AD203B41FA5}">
                      <a16:colId xmlns:a16="http://schemas.microsoft.com/office/drawing/2014/main" val="20002"/>
                    </a:ext>
                  </a:extLst>
                </a:gridCol>
                <a:gridCol w="885825">
                  <a:extLst>
                    <a:ext uri="{9D8B030D-6E8A-4147-A177-3AD203B41FA5}">
                      <a16:colId xmlns:a16="http://schemas.microsoft.com/office/drawing/2014/main" val="20003"/>
                    </a:ext>
                  </a:extLst>
                </a:gridCol>
                <a:gridCol w="885825">
                  <a:extLst>
                    <a:ext uri="{9D8B030D-6E8A-4147-A177-3AD203B41FA5}">
                      <a16:colId xmlns:a16="http://schemas.microsoft.com/office/drawing/2014/main" val="20004"/>
                    </a:ext>
                  </a:extLst>
                </a:gridCol>
                <a:gridCol w="885825">
                  <a:extLst>
                    <a:ext uri="{9D8B030D-6E8A-4147-A177-3AD203B41FA5}">
                      <a16:colId xmlns:a16="http://schemas.microsoft.com/office/drawing/2014/main" val="20005"/>
                    </a:ext>
                  </a:extLst>
                </a:gridCol>
                <a:gridCol w="885825">
                  <a:extLst>
                    <a:ext uri="{9D8B030D-6E8A-4147-A177-3AD203B41FA5}">
                      <a16:colId xmlns:a16="http://schemas.microsoft.com/office/drawing/2014/main" val="20006"/>
                    </a:ext>
                  </a:extLst>
                </a:gridCol>
                <a:gridCol w="885825">
                  <a:extLst>
                    <a:ext uri="{9D8B030D-6E8A-4147-A177-3AD203B41FA5}">
                      <a16:colId xmlns:a16="http://schemas.microsoft.com/office/drawing/2014/main" val="20007"/>
                    </a:ext>
                  </a:extLst>
                </a:gridCol>
              </a:tblGrid>
              <a:tr h="370840">
                <a:tc>
                  <a:txBody>
                    <a:bodyPr/>
                    <a:lstStyle/>
                    <a:p>
                      <a:r>
                        <a:rPr lang="en-US" sz="1000" dirty="0"/>
                        <a:t>Chamber</a:t>
                      </a:r>
                    </a:p>
                    <a:p>
                      <a:r>
                        <a:rPr lang="en-US" sz="1000" dirty="0"/>
                        <a:t>Revenue</a:t>
                      </a:r>
                    </a:p>
                  </a:txBody>
                  <a:tcPr/>
                </a:tc>
                <a:tc>
                  <a:txBody>
                    <a:bodyPr/>
                    <a:lstStyle/>
                    <a:p>
                      <a:r>
                        <a:rPr lang="en-US" sz="1000" dirty="0"/>
                        <a:t>SFF Revenue</a:t>
                      </a:r>
                    </a:p>
                  </a:txBody>
                  <a:tcPr/>
                </a:tc>
                <a:tc>
                  <a:txBody>
                    <a:bodyPr/>
                    <a:lstStyle/>
                    <a:p>
                      <a:r>
                        <a:rPr lang="en-US" sz="1000" dirty="0"/>
                        <a:t>Total</a:t>
                      </a:r>
                    </a:p>
                  </a:txBody>
                  <a:tcPr/>
                </a:tc>
                <a:tc>
                  <a:txBody>
                    <a:bodyPr/>
                    <a:lstStyle/>
                    <a:p>
                      <a:r>
                        <a:rPr lang="en-US" sz="1000" dirty="0"/>
                        <a:t>Chamber Expenses</a:t>
                      </a:r>
                    </a:p>
                  </a:txBody>
                  <a:tcPr/>
                </a:tc>
                <a:tc>
                  <a:txBody>
                    <a:bodyPr/>
                    <a:lstStyle/>
                    <a:p>
                      <a:r>
                        <a:rPr lang="en-US" sz="1000" dirty="0"/>
                        <a:t>SFF Expenses</a:t>
                      </a:r>
                    </a:p>
                  </a:txBody>
                  <a:tcPr/>
                </a:tc>
                <a:tc>
                  <a:txBody>
                    <a:bodyPr/>
                    <a:lstStyle/>
                    <a:p>
                      <a:r>
                        <a:rPr lang="en-US" sz="1000" dirty="0"/>
                        <a:t>Total</a:t>
                      </a:r>
                    </a:p>
                  </a:txBody>
                  <a:tcPr/>
                </a:tc>
                <a:tc>
                  <a:txBody>
                    <a:bodyPr/>
                    <a:lstStyle/>
                    <a:p>
                      <a:r>
                        <a:rPr lang="en-US" sz="1000" dirty="0"/>
                        <a:t>(-) SFF Income</a:t>
                      </a:r>
                    </a:p>
                  </a:txBody>
                  <a:tcPr/>
                </a:tc>
                <a:tc>
                  <a:txBody>
                    <a:bodyPr/>
                    <a:lstStyle/>
                    <a:p>
                      <a:r>
                        <a:rPr lang="en-US" sz="1000" dirty="0"/>
                        <a:t>Total  Loss</a:t>
                      </a:r>
                    </a:p>
                  </a:txBody>
                  <a:tcPr/>
                </a:tc>
                <a:extLst>
                  <a:ext uri="{0D108BD9-81ED-4DB2-BD59-A6C34878D82A}">
                    <a16:rowId xmlns:a16="http://schemas.microsoft.com/office/drawing/2014/main" val="10000"/>
                  </a:ext>
                </a:extLst>
              </a:tr>
              <a:tr h="370840">
                <a:tc>
                  <a:txBody>
                    <a:bodyPr/>
                    <a:lstStyle/>
                    <a:p>
                      <a:r>
                        <a:rPr lang="en-US" sz="1200" dirty="0"/>
                        <a:t>$163,048</a:t>
                      </a:r>
                    </a:p>
                  </a:txBody>
                  <a:tcPr/>
                </a:tc>
                <a:tc>
                  <a:txBody>
                    <a:bodyPr/>
                    <a:lstStyle/>
                    <a:p>
                      <a:r>
                        <a:rPr lang="en-US" sz="1200" dirty="0"/>
                        <a:t>$231,379</a:t>
                      </a:r>
                    </a:p>
                  </a:txBody>
                  <a:tcPr/>
                </a:tc>
                <a:tc>
                  <a:txBody>
                    <a:bodyPr/>
                    <a:lstStyle/>
                    <a:p>
                      <a:r>
                        <a:rPr lang="en-US" sz="1200" dirty="0"/>
                        <a:t>$394,427</a:t>
                      </a:r>
                    </a:p>
                  </a:txBody>
                  <a:tcPr/>
                </a:tc>
                <a:tc>
                  <a:txBody>
                    <a:bodyPr/>
                    <a:lstStyle/>
                    <a:p>
                      <a:r>
                        <a:rPr lang="en-US" sz="1200" dirty="0"/>
                        <a:t>$323,654</a:t>
                      </a:r>
                    </a:p>
                  </a:txBody>
                  <a:tcPr/>
                </a:tc>
                <a:tc>
                  <a:txBody>
                    <a:bodyPr/>
                    <a:lstStyle/>
                    <a:p>
                      <a:r>
                        <a:rPr lang="en-US" sz="1200" dirty="0"/>
                        <a:t>$204,880</a:t>
                      </a:r>
                    </a:p>
                  </a:txBody>
                  <a:tcPr/>
                </a:tc>
                <a:tc>
                  <a:txBody>
                    <a:bodyPr/>
                    <a:lstStyle/>
                    <a:p>
                      <a:r>
                        <a:rPr lang="en-US" sz="1200" dirty="0"/>
                        <a:t>$528,534</a:t>
                      </a:r>
                    </a:p>
                  </a:txBody>
                  <a:tcPr/>
                </a:tc>
                <a:tc>
                  <a:txBody>
                    <a:bodyPr/>
                    <a:lstStyle/>
                    <a:p>
                      <a:r>
                        <a:rPr lang="en-US" sz="1200" dirty="0"/>
                        <a:t>$26,499</a:t>
                      </a:r>
                    </a:p>
                  </a:txBody>
                  <a:tcPr/>
                </a:tc>
                <a:tc>
                  <a:txBody>
                    <a:bodyPr/>
                    <a:lstStyle/>
                    <a:p>
                      <a:r>
                        <a:rPr lang="en-US" sz="1200" b="0" dirty="0">
                          <a:solidFill>
                            <a:schemeClr val="bg2"/>
                          </a:solidFill>
                        </a:rPr>
                        <a:t>$134,107</a:t>
                      </a:r>
                    </a:p>
                  </a:txBody>
                  <a:tcPr/>
                </a:tc>
                <a:extLst>
                  <a:ext uri="{0D108BD9-81ED-4DB2-BD59-A6C34878D82A}">
                    <a16:rowId xmlns:a16="http://schemas.microsoft.com/office/drawing/2014/main" val="10001"/>
                  </a:ext>
                </a:extLst>
              </a:tr>
            </a:tbl>
          </a:graphicData>
        </a:graphic>
      </p:graphicFrame>
      <p:graphicFrame>
        <p:nvGraphicFramePr>
          <p:cNvPr id="8" name="Content Placeholder 4"/>
          <p:cNvGraphicFramePr>
            <a:graphicFrameLocks/>
          </p:cNvGraphicFramePr>
          <p:nvPr>
            <p:extLst/>
          </p:nvPr>
        </p:nvGraphicFramePr>
        <p:xfrm>
          <a:off x="1905000" y="2209800"/>
          <a:ext cx="7086600" cy="767080"/>
        </p:xfrm>
        <a:graphic>
          <a:graphicData uri="http://schemas.openxmlformats.org/drawingml/2006/table">
            <a:tbl>
              <a:tblPr firstRow="1" bandRow="1">
                <a:tableStyleId>{3C2FFA5D-87B4-456A-9821-1D502468CF0F}</a:tableStyleId>
              </a:tblPr>
              <a:tblGrid>
                <a:gridCol w="885825">
                  <a:extLst>
                    <a:ext uri="{9D8B030D-6E8A-4147-A177-3AD203B41FA5}">
                      <a16:colId xmlns:a16="http://schemas.microsoft.com/office/drawing/2014/main" val="20000"/>
                    </a:ext>
                  </a:extLst>
                </a:gridCol>
                <a:gridCol w="885825">
                  <a:extLst>
                    <a:ext uri="{9D8B030D-6E8A-4147-A177-3AD203B41FA5}">
                      <a16:colId xmlns:a16="http://schemas.microsoft.com/office/drawing/2014/main" val="20001"/>
                    </a:ext>
                  </a:extLst>
                </a:gridCol>
                <a:gridCol w="885825">
                  <a:extLst>
                    <a:ext uri="{9D8B030D-6E8A-4147-A177-3AD203B41FA5}">
                      <a16:colId xmlns:a16="http://schemas.microsoft.com/office/drawing/2014/main" val="20002"/>
                    </a:ext>
                  </a:extLst>
                </a:gridCol>
                <a:gridCol w="885825">
                  <a:extLst>
                    <a:ext uri="{9D8B030D-6E8A-4147-A177-3AD203B41FA5}">
                      <a16:colId xmlns:a16="http://schemas.microsoft.com/office/drawing/2014/main" val="20003"/>
                    </a:ext>
                  </a:extLst>
                </a:gridCol>
                <a:gridCol w="885825">
                  <a:extLst>
                    <a:ext uri="{9D8B030D-6E8A-4147-A177-3AD203B41FA5}">
                      <a16:colId xmlns:a16="http://schemas.microsoft.com/office/drawing/2014/main" val="20004"/>
                    </a:ext>
                  </a:extLst>
                </a:gridCol>
                <a:gridCol w="885825">
                  <a:extLst>
                    <a:ext uri="{9D8B030D-6E8A-4147-A177-3AD203B41FA5}">
                      <a16:colId xmlns:a16="http://schemas.microsoft.com/office/drawing/2014/main" val="20005"/>
                    </a:ext>
                  </a:extLst>
                </a:gridCol>
                <a:gridCol w="885825">
                  <a:extLst>
                    <a:ext uri="{9D8B030D-6E8A-4147-A177-3AD203B41FA5}">
                      <a16:colId xmlns:a16="http://schemas.microsoft.com/office/drawing/2014/main" val="20006"/>
                    </a:ext>
                  </a:extLst>
                </a:gridCol>
                <a:gridCol w="885825">
                  <a:extLst>
                    <a:ext uri="{9D8B030D-6E8A-4147-A177-3AD203B41FA5}">
                      <a16:colId xmlns:a16="http://schemas.microsoft.com/office/drawing/2014/main" val="20007"/>
                    </a:ext>
                  </a:extLst>
                </a:gridCol>
              </a:tblGrid>
              <a:tr h="370840">
                <a:tc>
                  <a:txBody>
                    <a:bodyPr/>
                    <a:lstStyle/>
                    <a:p>
                      <a:r>
                        <a:rPr lang="en-US" sz="1000" dirty="0"/>
                        <a:t>Chamber</a:t>
                      </a:r>
                    </a:p>
                    <a:p>
                      <a:r>
                        <a:rPr lang="en-US" sz="1000" dirty="0"/>
                        <a:t>Revenue</a:t>
                      </a:r>
                    </a:p>
                  </a:txBody>
                  <a:tcPr/>
                </a:tc>
                <a:tc>
                  <a:txBody>
                    <a:bodyPr/>
                    <a:lstStyle/>
                    <a:p>
                      <a:r>
                        <a:rPr lang="en-US" sz="1000" dirty="0"/>
                        <a:t>SFF Revenue</a:t>
                      </a:r>
                    </a:p>
                  </a:txBody>
                  <a:tcPr/>
                </a:tc>
                <a:tc>
                  <a:txBody>
                    <a:bodyPr/>
                    <a:lstStyle/>
                    <a:p>
                      <a:r>
                        <a:rPr lang="en-US" sz="1000" dirty="0"/>
                        <a:t>Total</a:t>
                      </a:r>
                    </a:p>
                  </a:txBody>
                  <a:tcPr/>
                </a:tc>
                <a:tc>
                  <a:txBody>
                    <a:bodyPr/>
                    <a:lstStyle/>
                    <a:p>
                      <a:r>
                        <a:rPr lang="en-US" sz="1000" dirty="0"/>
                        <a:t>Chamber Expenses</a:t>
                      </a:r>
                    </a:p>
                  </a:txBody>
                  <a:tcPr/>
                </a:tc>
                <a:tc>
                  <a:txBody>
                    <a:bodyPr/>
                    <a:lstStyle/>
                    <a:p>
                      <a:r>
                        <a:rPr lang="en-US" sz="1000" dirty="0"/>
                        <a:t>SFF Expenses</a:t>
                      </a:r>
                    </a:p>
                  </a:txBody>
                  <a:tcPr/>
                </a:tc>
                <a:tc>
                  <a:txBody>
                    <a:bodyPr/>
                    <a:lstStyle/>
                    <a:p>
                      <a:r>
                        <a:rPr lang="en-US" sz="1000" dirty="0"/>
                        <a:t>Total</a:t>
                      </a:r>
                    </a:p>
                  </a:txBody>
                  <a:tcPr/>
                </a:tc>
                <a:tc>
                  <a:txBody>
                    <a:bodyPr/>
                    <a:lstStyle/>
                    <a:p>
                      <a:r>
                        <a:rPr lang="en-US" sz="1000" dirty="0"/>
                        <a:t>(-) SFF Income</a:t>
                      </a:r>
                    </a:p>
                  </a:txBody>
                  <a:tcPr/>
                </a:tc>
                <a:tc>
                  <a:txBody>
                    <a:bodyPr/>
                    <a:lstStyle/>
                    <a:p>
                      <a:r>
                        <a:rPr lang="en-US" sz="1000" dirty="0"/>
                        <a:t>Total  Profit</a:t>
                      </a:r>
                    </a:p>
                  </a:txBody>
                  <a:tcPr/>
                </a:tc>
                <a:extLst>
                  <a:ext uri="{0D108BD9-81ED-4DB2-BD59-A6C34878D82A}">
                    <a16:rowId xmlns:a16="http://schemas.microsoft.com/office/drawing/2014/main" val="10000"/>
                  </a:ext>
                </a:extLst>
              </a:tr>
              <a:tr h="370840">
                <a:tc>
                  <a:txBody>
                    <a:bodyPr/>
                    <a:lstStyle/>
                    <a:p>
                      <a:r>
                        <a:rPr lang="en-US" sz="1200" dirty="0"/>
                        <a:t>$186,883</a:t>
                      </a:r>
                    </a:p>
                  </a:txBody>
                  <a:tcPr/>
                </a:tc>
                <a:tc>
                  <a:txBody>
                    <a:bodyPr/>
                    <a:lstStyle/>
                    <a:p>
                      <a:r>
                        <a:rPr lang="en-US" sz="1200" dirty="0"/>
                        <a:t>$279,267</a:t>
                      </a:r>
                    </a:p>
                  </a:txBody>
                  <a:tcPr/>
                </a:tc>
                <a:tc>
                  <a:txBody>
                    <a:bodyPr/>
                    <a:lstStyle/>
                    <a:p>
                      <a:r>
                        <a:rPr lang="en-US" sz="1200" dirty="0"/>
                        <a:t>$466,150</a:t>
                      </a:r>
                    </a:p>
                  </a:txBody>
                  <a:tcPr/>
                </a:tc>
                <a:tc>
                  <a:txBody>
                    <a:bodyPr/>
                    <a:lstStyle/>
                    <a:p>
                      <a:r>
                        <a:rPr lang="en-US" sz="1200" dirty="0"/>
                        <a:t>$212,288</a:t>
                      </a:r>
                    </a:p>
                  </a:txBody>
                  <a:tcPr/>
                </a:tc>
                <a:tc>
                  <a:txBody>
                    <a:bodyPr/>
                    <a:lstStyle/>
                    <a:p>
                      <a:r>
                        <a:rPr lang="en-US" sz="1200" dirty="0"/>
                        <a:t>$187,796</a:t>
                      </a:r>
                    </a:p>
                  </a:txBody>
                  <a:tcPr/>
                </a:tc>
                <a:tc>
                  <a:txBody>
                    <a:bodyPr/>
                    <a:lstStyle/>
                    <a:p>
                      <a:r>
                        <a:rPr lang="en-US" sz="1200" dirty="0"/>
                        <a:t>$399,797</a:t>
                      </a:r>
                    </a:p>
                  </a:txBody>
                  <a:tcPr/>
                </a:tc>
                <a:tc>
                  <a:txBody>
                    <a:bodyPr/>
                    <a:lstStyle/>
                    <a:p>
                      <a:r>
                        <a:rPr lang="en-US" sz="1200" dirty="0"/>
                        <a:t>$91,471</a:t>
                      </a:r>
                    </a:p>
                  </a:txBody>
                  <a:tcPr/>
                </a:tc>
                <a:tc>
                  <a:txBody>
                    <a:bodyPr/>
                    <a:lstStyle/>
                    <a:p>
                      <a:r>
                        <a:rPr lang="en-US" sz="1200" b="0" dirty="0">
                          <a:solidFill>
                            <a:schemeClr val="tx1"/>
                          </a:solidFill>
                        </a:rPr>
                        <a:t>$66,066</a:t>
                      </a:r>
                    </a:p>
                  </a:txBody>
                  <a:tcPr/>
                </a:tc>
                <a:extLst>
                  <a:ext uri="{0D108BD9-81ED-4DB2-BD59-A6C34878D82A}">
                    <a16:rowId xmlns:a16="http://schemas.microsoft.com/office/drawing/2014/main" val="10001"/>
                  </a:ext>
                </a:extLst>
              </a:tr>
            </a:tbl>
          </a:graphicData>
        </a:graphic>
      </p:graphicFrame>
      <p:sp>
        <p:nvSpPr>
          <p:cNvPr id="10" name="TextBox 9"/>
          <p:cNvSpPr txBox="1"/>
          <p:nvPr/>
        </p:nvSpPr>
        <p:spPr>
          <a:xfrm>
            <a:off x="2819400" y="152400"/>
            <a:ext cx="5105400" cy="553998"/>
          </a:xfrm>
          <a:prstGeom prst="rect">
            <a:avLst/>
          </a:prstGeom>
          <a:noFill/>
        </p:spPr>
        <p:txBody>
          <a:bodyPr wrap="square" rtlCol="0">
            <a:spAutoFit/>
          </a:bodyPr>
          <a:lstStyle/>
          <a:p>
            <a:r>
              <a:rPr lang="en-US" sz="1800" b="1" dirty="0"/>
              <a:t>July 1, 2013 to June 30, </a:t>
            </a:r>
            <a:r>
              <a:rPr lang="en-US" sz="1800" b="1" dirty="0">
                <a:solidFill>
                  <a:srgbClr val="C00000"/>
                </a:solidFill>
              </a:rPr>
              <a:t>2014</a:t>
            </a:r>
          </a:p>
          <a:p>
            <a:r>
              <a:rPr lang="en-US" sz="1200" dirty="0">
                <a:solidFill>
                  <a:schemeClr val="tx1">
                    <a:lumMod val="75000"/>
                  </a:schemeClr>
                </a:solidFill>
              </a:rPr>
              <a:t>Previous Chamber CEO</a:t>
            </a:r>
          </a:p>
        </p:txBody>
      </p:sp>
      <p:sp>
        <p:nvSpPr>
          <p:cNvPr id="11" name="TextBox 10"/>
          <p:cNvSpPr txBox="1"/>
          <p:nvPr/>
        </p:nvSpPr>
        <p:spPr>
          <a:xfrm>
            <a:off x="2971800" y="1447800"/>
            <a:ext cx="5105400" cy="707886"/>
          </a:xfrm>
          <a:prstGeom prst="rect">
            <a:avLst/>
          </a:prstGeom>
          <a:noFill/>
        </p:spPr>
        <p:txBody>
          <a:bodyPr wrap="square" rtlCol="0">
            <a:spAutoFit/>
          </a:bodyPr>
          <a:lstStyle/>
          <a:p>
            <a:r>
              <a:rPr lang="en-US" sz="1800" b="1" dirty="0">
                <a:solidFill>
                  <a:schemeClr val="tx2">
                    <a:lumMod val="75000"/>
                  </a:schemeClr>
                </a:solidFill>
              </a:rPr>
              <a:t>July 1, 2014 to June 30</a:t>
            </a:r>
            <a:r>
              <a:rPr lang="en-US" sz="1800" b="1" baseline="30000" dirty="0">
                <a:solidFill>
                  <a:schemeClr val="tx2">
                    <a:lumMod val="75000"/>
                  </a:schemeClr>
                </a:solidFill>
              </a:rPr>
              <a:t>th</a:t>
            </a:r>
            <a:r>
              <a:rPr lang="en-US" sz="1800" b="1" dirty="0">
                <a:solidFill>
                  <a:schemeClr val="tx2">
                    <a:lumMod val="75000"/>
                  </a:schemeClr>
                </a:solidFill>
              </a:rPr>
              <a:t> 2015</a:t>
            </a:r>
          </a:p>
          <a:p>
            <a:r>
              <a:rPr lang="en-US" sz="1200" dirty="0"/>
              <a:t>Chamber Manager, Couture</a:t>
            </a:r>
          </a:p>
          <a:p>
            <a:r>
              <a:rPr lang="en-US" sz="1000" dirty="0">
                <a:solidFill>
                  <a:schemeClr val="tx1">
                    <a:lumMod val="60000"/>
                    <a:lumOff val="40000"/>
                  </a:schemeClr>
                </a:solidFill>
              </a:rPr>
              <a:t>Monica’s first 6 months as Chamber Manager</a:t>
            </a:r>
          </a:p>
        </p:txBody>
      </p:sp>
      <p:sp>
        <p:nvSpPr>
          <p:cNvPr id="12" name="TextBox 11"/>
          <p:cNvSpPr txBox="1"/>
          <p:nvPr/>
        </p:nvSpPr>
        <p:spPr>
          <a:xfrm>
            <a:off x="2971800" y="3406914"/>
            <a:ext cx="5105400" cy="553998"/>
          </a:xfrm>
          <a:prstGeom prst="rect">
            <a:avLst/>
          </a:prstGeom>
          <a:noFill/>
        </p:spPr>
        <p:txBody>
          <a:bodyPr wrap="square" rtlCol="0">
            <a:spAutoFit/>
          </a:bodyPr>
          <a:lstStyle/>
          <a:p>
            <a:r>
              <a:rPr lang="en-US" sz="1800" b="1" dirty="0">
                <a:solidFill>
                  <a:schemeClr val="tx2">
                    <a:lumMod val="75000"/>
                  </a:schemeClr>
                </a:solidFill>
              </a:rPr>
              <a:t>July 1, 2015 to June 30, 2016</a:t>
            </a:r>
          </a:p>
          <a:p>
            <a:r>
              <a:rPr lang="en-US" sz="1200" dirty="0"/>
              <a:t>Chamber Manager, Couture</a:t>
            </a:r>
          </a:p>
        </p:txBody>
      </p:sp>
      <p:sp>
        <p:nvSpPr>
          <p:cNvPr id="13" name="TextBox 12"/>
          <p:cNvSpPr txBox="1"/>
          <p:nvPr/>
        </p:nvSpPr>
        <p:spPr>
          <a:xfrm>
            <a:off x="1905000" y="3048000"/>
            <a:ext cx="7086600" cy="246221"/>
          </a:xfrm>
          <a:prstGeom prst="rect">
            <a:avLst/>
          </a:prstGeom>
          <a:noFill/>
        </p:spPr>
        <p:txBody>
          <a:bodyPr wrap="square" rtlCol="0">
            <a:spAutoFit/>
          </a:bodyPr>
          <a:lstStyle/>
          <a:p>
            <a:r>
              <a:rPr lang="en-US" sz="1000" i="1" dirty="0">
                <a:solidFill>
                  <a:srgbClr val="C00000"/>
                </a:solidFill>
              </a:rPr>
              <a:t>(In 2014 we reflected a “Break Even”. This was the 1</a:t>
            </a:r>
            <a:r>
              <a:rPr lang="en-US" sz="1000" i="1" baseline="30000" dirty="0">
                <a:solidFill>
                  <a:srgbClr val="C00000"/>
                </a:solidFill>
              </a:rPr>
              <a:t>st</a:t>
            </a:r>
            <a:r>
              <a:rPr lang="en-US" sz="1000" i="1" dirty="0">
                <a:solidFill>
                  <a:srgbClr val="C00000"/>
                </a:solidFill>
              </a:rPr>
              <a:t> year in 5+ yrs. that the Chamber did not record a loss)</a:t>
            </a:r>
          </a:p>
        </p:txBody>
      </p:sp>
      <p:graphicFrame>
        <p:nvGraphicFramePr>
          <p:cNvPr id="14" name="Content Placeholder 4"/>
          <p:cNvGraphicFramePr>
            <a:graphicFrameLocks/>
          </p:cNvGraphicFramePr>
          <p:nvPr>
            <p:extLst/>
          </p:nvPr>
        </p:nvGraphicFramePr>
        <p:xfrm>
          <a:off x="1905000" y="4191000"/>
          <a:ext cx="7086600" cy="767080"/>
        </p:xfrm>
        <a:graphic>
          <a:graphicData uri="http://schemas.openxmlformats.org/drawingml/2006/table">
            <a:tbl>
              <a:tblPr firstRow="1" bandRow="1">
                <a:tableStyleId>{3C2FFA5D-87B4-456A-9821-1D502468CF0F}</a:tableStyleId>
              </a:tblPr>
              <a:tblGrid>
                <a:gridCol w="885825">
                  <a:extLst>
                    <a:ext uri="{9D8B030D-6E8A-4147-A177-3AD203B41FA5}">
                      <a16:colId xmlns:a16="http://schemas.microsoft.com/office/drawing/2014/main" val="20000"/>
                    </a:ext>
                  </a:extLst>
                </a:gridCol>
                <a:gridCol w="885825">
                  <a:extLst>
                    <a:ext uri="{9D8B030D-6E8A-4147-A177-3AD203B41FA5}">
                      <a16:colId xmlns:a16="http://schemas.microsoft.com/office/drawing/2014/main" val="20001"/>
                    </a:ext>
                  </a:extLst>
                </a:gridCol>
                <a:gridCol w="885825">
                  <a:extLst>
                    <a:ext uri="{9D8B030D-6E8A-4147-A177-3AD203B41FA5}">
                      <a16:colId xmlns:a16="http://schemas.microsoft.com/office/drawing/2014/main" val="20002"/>
                    </a:ext>
                  </a:extLst>
                </a:gridCol>
                <a:gridCol w="885825">
                  <a:extLst>
                    <a:ext uri="{9D8B030D-6E8A-4147-A177-3AD203B41FA5}">
                      <a16:colId xmlns:a16="http://schemas.microsoft.com/office/drawing/2014/main" val="20003"/>
                    </a:ext>
                  </a:extLst>
                </a:gridCol>
                <a:gridCol w="885825">
                  <a:extLst>
                    <a:ext uri="{9D8B030D-6E8A-4147-A177-3AD203B41FA5}">
                      <a16:colId xmlns:a16="http://schemas.microsoft.com/office/drawing/2014/main" val="20004"/>
                    </a:ext>
                  </a:extLst>
                </a:gridCol>
                <a:gridCol w="885825">
                  <a:extLst>
                    <a:ext uri="{9D8B030D-6E8A-4147-A177-3AD203B41FA5}">
                      <a16:colId xmlns:a16="http://schemas.microsoft.com/office/drawing/2014/main" val="20005"/>
                    </a:ext>
                  </a:extLst>
                </a:gridCol>
                <a:gridCol w="885825">
                  <a:extLst>
                    <a:ext uri="{9D8B030D-6E8A-4147-A177-3AD203B41FA5}">
                      <a16:colId xmlns:a16="http://schemas.microsoft.com/office/drawing/2014/main" val="20006"/>
                    </a:ext>
                  </a:extLst>
                </a:gridCol>
                <a:gridCol w="885825">
                  <a:extLst>
                    <a:ext uri="{9D8B030D-6E8A-4147-A177-3AD203B41FA5}">
                      <a16:colId xmlns:a16="http://schemas.microsoft.com/office/drawing/2014/main" val="20007"/>
                    </a:ext>
                  </a:extLst>
                </a:gridCol>
              </a:tblGrid>
              <a:tr h="370840">
                <a:tc>
                  <a:txBody>
                    <a:bodyPr/>
                    <a:lstStyle/>
                    <a:p>
                      <a:r>
                        <a:rPr lang="en-US" sz="1000" dirty="0"/>
                        <a:t>Chamber</a:t>
                      </a:r>
                    </a:p>
                    <a:p>
                      <a:r>
                        <a:rPr lang="en-US" sz="1000" dirty="0"/>
                        <a:t>Revenue</a:t>
                      </a:r>
                    </a:p>
                  </a:txBody>
                  <a:tcPr/>
                </a:tc>
                <a:tc>
                  <a:txBody>
                    <a:bodyPr/>
                    <a:lstStyle/>
                    <a:p>
                      <a:r>
                        <a:rPr lang="en-US" sz="1000" dirty="0"/>
                        <a:t>SFF Revenue</a:t>
                      </a:r>
                    </a:p>
                  </a:txBody>
                  <a:tcPr/>
                </a:tc>
                <a:tc>
                  <a:txBody>
                    <a:bodyPr/>
                    <a:lstStyle/>
                    <a:p>
                      <a:r>
                        <a:rPr lang="en-US" sz="1000" dirty="0"/>
                        <a:t>Total</a:t>
                      </a:r>
                    </a:p>
                  </a:txBody>
                  <a:tcPr/>
                </a:tc>
                <a:tc>
                  <a:txBody>
                    <a:bodyPr/>
                    <a:lstStyle/>
                    <a:p>
                      <a:r>
                        <a:rPr lang="en-US" sz="1000" dirty="0"/>
                        <a:t>Chamber Expenses</a:t>
                      </a:r>
                    </a:p>
                  </a:txBody>
                  <a:tcPr/>
                </a:tc>
                <a:tc>
                  <a:txBody>
                    <a:bodyPr/>
                    <a:lstStyle/>
                    <a:p>
                      <a:r>
                        <a:rPr lang="en-US" sz="1000" dirty="0"/>
                        <a:t>SFF Expenses</a:t>
                      </a:r>
                    </a:p>
                  </a:txBody>
                  <a:tcPr/>
                </a:tc>
                <a:tc>
                  <a:txBody>
                    <a:bodyPr/>
                    <a:lstStyle/>
                    <a:p>
                      <a:r>
                        <a:rPr lang="en-US" sz="1000" dirty="0"/>
                        <a:t>Total</a:t>
                      </a:r>
                    </a:p>
                  </a:txBody>
                  <a:tcPr/>
                </a:tc>
                <a:tc>
                  <a:txBody>
                    <a:bodyPr/>
                    <a:lstStyle/>
                    <a:p>
                      <a:r>
                        <a:rPr lang="en-US" sz="1000" dirty="0"/>
                        <a:t>(-) SFF Income</a:t>
                      </a:r>
                    </a:p>
                  </a:txBody>
                  <a:tcPr/>
                </a:tc>
                <a:tc>
                  <a:txBody>
                    <a:bodyPr/>
                    <a:lstStyle/>
                    <a:p>
                      <a:r>
                        <a:rPr lang="en-US" sz="1000" dirty="0"/>
                        <a:t>Total  Profit</a:t>
                      </a:r>
                    </a:p>
                  </a:txBody>
                  <a:tcPr/>
                </a:tc>
                <a:extLst>
                  <a:ext uri="{0D108BD9-81ED-4DB2-BD59-A6C34878D82A}">
                    <a16:rowId xmlns:a16="http://schemas.microsoft.com/office/drawing/2014/main" val="10000"/>
                  </a:ext>
                </a:extLst>
              </a:tr>
              <a:tr h="370840">
                <a:tc>
                  <a:txBody>
                    <a:bodyPr/>
                    <a:lstStyle/>
                    <a:p>
                      <a:r>
                        <a:rPr lang="en-US" sz="1200" dirty="0"/>
                        <a:t>$194,869</a:t>
                      </a:r>
                    </a:p>
                  </a:txBody>
                  <a:tcPr/>
                </a:tc>
                <a:tc>
                  <a:txBody>
                    <a:bodyPr/>
                    <a:lstStyle/>
                    <a:p>
                      <a:r>
                        <a:rPr lang="en-US" sz="1200" dirty="0"/>
                        <a:t>$307,263</a:t>
                      </a:r>
                    </a:p>
                  </a:txBody>
                  <a:tcPr/>
                </a:tc>
                <a:tc>
                  <a:txBody>
                    <a:bodyPr/>
                    <a:lstStyle/>
                    <a:p>
                      <a:r>
                        <a:rPr lang="en-US" sz="1200" b="1" dirty="0">
                          <a:solidFill>
                            <a:schemeClr val="tx1"/>
                          </a:solidFill>
                        </a:rPr>
                        <a:t>$502,132</a:t>
                      </a:r>
                    </a:p>
                  </a:txBody>
                  <a:tcPr/>
                </a:tc>
                <a:tc>
                  <a:txBody>
                    <a:bodyPr/>
                    <a:lstStyle/>
                    <a:p>
                      <a:r>
                        <a:rPr lang="en-US" sz="1200" dirty="0"/>
                        <a:t>$256,978</a:t>
                      </a:r>
                    </a:p>
                  </a:txBody>
                  <a:tcPr/>
                </a:tc>
                <a:tc>
                  <a:txBody>
                    <a:bodyPr/>
                    <a:lstStyle/>
                    <a:p>
                      <a:r>
                        <a:rPr lang="en-US" sz="1200" dirty="0"/>
                        <a:t>$194,550</a:t>
                      </a:r>
                    </a:p>
                  </a:txBody>
                  <a:tcPr/>
                </a:tc>
                <a:tc>
                  <a:txBody>
                    <a:bodyPr/>
                    <a:lstStyle/>
                    <a:p>
                      <a:r>
                        <a:rPr lang="en-US" sz="1200" dirty="0"/>
                        <a:t>$451,528</a:t>
                      </a:r>
                    </a:p>
                  </a:txBody>
                  <a:tcPr/>
                </a:tc>
                <a:tc>
                  <a:txBody>
                    <a:bodyPr/>
                    <a:lstStyle/>
                    <a:p>
                      <a:r>
                        <a:rPr lang="en-US" sz="1200" dirty="0"/>
                        <a:t>$112,713</a:t>
                      </a:r>
                    </a:p>
                  </a:txBody>
                  <a:tcPr/>
                </a:tc>
                <a:tc>
                  <a:txBody>
                    <a:bodyPr/>
                    <a:lstStyle/>
                    <a:p>
                      <a:r>
                        <a:rPr lang="en-US" sz="1200" b="0" dirty="0">
                          <a:solidFill>
                            <a:schemeClr val="tx1"/>
                          </a:solidFill>
                        </a:rPr>
                        <a:t>$50,604</a:t>
                      </a:r>
                    </a:p>
                  </a:txBody>
                  <a:tcPr/>
                </a:tc>
                <a:extLst>
                  <a:ext uri="{0D108BD9-81ED-4DB2-BD59-A6C34878D82A}">
                    <a16:rowId xmlns:a16="http://schemas.microsoft.com/office/drawing/2014/main" val="10001"/>
                  </a:ext>
                </a:extLst>
              </a:tr>
            </a:tbl>
          </a:graphicData>
        </a:graphic>
      </p:graphicFrame>
      <p:graphicFrame>
        <p:nvGraphicFramePr>
          <p:cNvPr id="15" name="Content Placeholder 4"/>
          <p:cNvGraphicFramePr>
            <a:graphicFrameLocks/>
          </p:cNvGraphicFramePr>
          <p:nvPr>
            <p:extLst/>
          </p:nvPr>
        </p:nvGraphicFramePr>
        <p:xfrm>
          <a:off x="1905000" y="5791200"/>
          <a:ext cx="7086600" cy="767080"/>
        </p:xfrm>
        <a:graphic>
          <a:graphicData uri="http://schemas.openxmlformats.org/drawingml/2006/table">
            <a:tbl>
              <a:tblPr firstRow="1" bandRow="1">
                <a:tableStyleId>{3C2FFA5D-87B4-456A-9821-1D502468CF0F}</a:tableStyleId>
              </a:tblPr>
              <a:tblGrid>
                <a:gridCol w="885825">
                  <a:extLst>
                    <a:ext uri="{9D8B030D-6E8A-4147-A177-3AD203B41FA5}">
                      <a16:colId xmlns:a16="http://schemas.microsoft.com/office/drawing/2014/main" val="20000"/>
                    </a:ext>
                  </a:extLst>
                </a:gridCol>
                <a:gridCol w="885825">
                  <a:extLst>
                    <a:ext uri="{9D8B030D-6E8A-4147-A177-3AD203B41FA5}">
                      <a16:colId xmlns:a16="http://schemas.microsoft.com/office/drawing/2014/main" val="20001"/>
                    </a:ext>
                  </a:extLst>
                </a:gridCol>
                <a:gridCol w="885825">
                  <a:extLst>
                    <a:ext uri="{9D8B030D-6E8A-4147-A177-3AD203B41FA5}">
                      <a16:colId xmlns:a16="http://schemas.microsoft.com/office/drawing/2014/main" val="20002"/>
                    </a:ext>
                  </a:extLst>
                </a:gridCol>
                <a:gridCol w="885825">
                  <a:extLst>
                    <a:ext uri="{9D8B030D-6E8A-4147-A177-3AD203B41FA5}">
                      <a16:colId xmlns:a16="http://schemas.microsoft.com/office/drawing/2014/main" val="20003"/>
                    </a:ext>
                  </a:extLst>
                </a:gridCol>
                <a:gridCol w="885825">
                  <a:extLst>
                    <a:ext uri="{9D8B030D-6E8A-4147-A177-3AD203B41FA5}">
                      <a16:colId xmlns:a16="http://schemas.microsoft.com/office/drawing/2014/main" val="20004"/>
                    </a:ext>
                  </a:extLst>
                </a:gridCol>
                <a:gridCol w="885825">
                  <a:extLst>
                    <a:ext uri="{9D8B030D-6E8A-4147-A177-3AD203B41FA5}">
                      <a16:colId xmlns:a16="http://schemas.microsoft.com/office/drawing/2014/main" val="20005"/>
                    </a:ext>
                  </a:extLst>
                </a:gridCol>
                <a:gridCol w="885825">
                  <a:extLst>
                    <a:ext uri="{9D8B030D-6E8A-4147-A177-3AD203B41FA5}">
                      <a16:colId xmlns:a16="http://schemas.microsoft.com/office/drawing/2014/main" val="20006"/>
                    </a:ext>
                  </a:extLst>
                </a:gridCol>
                <a:gridCol w="885825">
                  <a:extLst>
                    <a:ext uri="{9D8B030D-6E8A-4147-A177-3AD203B41FA5}">
                      <a16:colId xmlns:a16="http://schemas.microsoft.com/office/drawing/2014/main" val="20007"/>
                    </a:ext>
                  </a:extLst>
                </a:gridCol>
              </a:tblGrid>
              <a:tr h="370840">
                <a:tc>
                  <a:txBody>
                    <a:bodyPr/>
                    <a:lstStyle/>
                    <a:p>
                      <a:r>
                        <a:rPr lang="en-US" sz="1000" dirty="0"/>
                        <a:t>Chamber</a:t>
                      </a:r>
                    </a:p>
                    <a:p>
                      <a:r>
                        <a:rPr lang="en-US" sz="1000" dirty="0"/>
                        <a:t>Revenue</a:t>
                      </a:r>
                    </a:p>
                  </a:txBody>
                  <a:tcPr/>
                </a:tc>
                <a:tc>
                  <a:txBody>
                    <a:bodyPr/>
                    <a:lstStyle/>
                    <a:p>
                      <a:r>
                        <a:rPr lang="en-US" sz="1000" dirty="0"/>
                        <a:t>SFF Revenue</a:t>
                      </a:r>
                    </a:p>
                  </a:txBody>
                  <a:tcPr/>
                </a:tc>
                <a:tc>
                  <a:txBody>
                    <a:bodyPr/>
                    <a:lstStyle/>
                    <a:p>
                      <a:r>
                        <a:rPr lang="en-US" sz="1000" dirty="0"/>
                        <a:t>Total</a:t>
                      </a:r>
                    </a:p>
                  </a:txBody>
                  <a:tcPr/>
                </a:tc>
                <a:tc>
                  <a:txBody>
                    <a:bodyPr/>
                    <a:lstStyle/>
                    <a:p>
                      <a:r>
                        <a:rPr lang="en-US" sz="1000" dirty="0"/>
                        <a:t>Chamber Expenses</a:t>
                      </a:r>
                    </a:p>
                  </a:txBody>
                  <a:tcPr/>
                </a:tc>
                <a:tc>
                  <a:txBody>
                    <a:bodyPr/>
                    <a:lstStyle/>
                    <a:p>
                      <a:r>
                        <a:rPr lang="en-US" sz="1000" dirty="0"/>
                        <a:t>SFF Expenses</a:t>
                      </a:r>
                    </a:p>
                  </a:txBody>
                  <a:tcPr/>
                </a:tc>
                <a:tc>
                  <a:txBody>
                    <a:bodyPr/>
                    <a:lstStyle/>
                    <a:p>
                      <a:r>
                        <a:rPr lang="en-US" sz="1000" dirty="0"/>
                        <a:t>Total</a:t>
                      </a:r>
                    </a:p>
                  </a:txBody>
                  <a:tcPr/>
                </a:tc>
                <a:tc>
                  <a:txBody>
                    <a:bodyPr/>
                    <a:lstStyle/>
                    <a:p>
                      <a:r>
                        <a:rPr lang="en-US" sz="1000" dirty="0"/>
                        <a:t>(-) SFF Income</a:t>
                      </a:r>
                    </a:p>
                  </a:txBody>
                  <a:tcPr/>
                </a:tc>
                <a:tc>
                  <a:txBody>
                    <a:bodyPr/>
                    <a:lstStyle/>
                    <a:p>
                      <a:r>
                        <a:rPr lang="en-US" sz="1000" dirty="0"/>
                        <a:t>Total  Profit</a:t>
                      </a:r>
                    </a:p>
                  </a:txBody>
                  <a:tcPr/>
                </a:tc>
                <a:extLst>
                  <a:ext uri="{0D108BD9-81ED-4DB2-BD59-A6C34878D82A}">
                    <a16:rowId xmlns:a16="http://schemas.microsoft.com/office/drawing/2014/main" val="10000"/>
                  </a:ext>
                </a:extLst>
              </a:tr>
              <a:tr h="370840">
                <a:tc>
                  <a:txBody>
                    <a:bodyPr/>
                    <a:lstStyle/>
                    <a:p>
                      <a:r>
                        <a:rPr lang="en-US" sz="1200" dirty="0"/>
                        <a:t>$198,460</a:t>
                      </a:r>
                    </a:p>
                  </a:txBody>
                  <a:tcPr/>
                </a:tc>
                <a:tc>
                  <a:txBody>
                    <a:bodyPr/>
                    <a:lstStyle/>
                    <a:p>
                      <a:r>
                        <a:rPr lang="en-US" sz="1200" dirty="0"/>
                        <a:t>$340,000</a:t>
                      </a:r>
                    </a:p>
                  </a:txBody>
                  <a:tcPr/>
                </a:tc>
                <a:tc>
                  <a:txBody>
                    <a:bodyPr/>
                    <a:lstStyle/>
                    <a:p>
                      <a:r>
                        <a:rPr lang="en-US" sz="1200" dirty="0"/>
                        <a:t>$538,460</a:t>
                      </a:r>
                    </a:p>
                  </a:txBody>
                  <a:tcPr/>
                </a:tc>
                <a:tc>
                  <a:txBody>
                    <a:bodyPr/>
                    <a:lstStyle/>
                    <a:p>
                      <a:r>
                        <a:rPr lang="en-US" sz="1200" dirty="0"/>
                        <a:t>$290,835</a:t>
                      </a:r>
                    </a:p>
                  </a:txBody>
                  <a:tcPr/>
                </a:tc>
                <a:tc>
                  <a:txBody>
                    <a:bodyPr/>
                    <a:lstStyle/>
                    <a:p>
                      <a:r>
                        <a:rPr lang="en-US" sz="1200" dirty="0"/>
                        <a:t>$205,000</a:t>
                      </a:r>
                    </a:p>
                  </a:txBody>
                  <a:tcPr/>
                </a:tc>
                <a:tc>
                  <a:txBody>
                    <a:bodyPr/>
                    <a:lstStyle/>
                    <a:p>
                      <a:r>
                        <a:rPr lang="en-US" sz="1200" dirty="0"/>
                        <a:t>$495,835</a:t>
                      </a:r>
                    </a:p>
                  </a:txBody>
                  <a:tcPr/>
                </a:tc>
                <a:tc>
                  <a:txBody>
                    <a:bodyPr/>
                    <a:lstStyle/>
                    <a:p>
                      <a:r>
                        <a:rPr lang="en-US" sz="1200" dirty="0"/>
                        <a:t>$135,000</a:t>
                      </a:r>
                    </a:p>
                  </a:txBody>
                  <a:tcPr/>
                </a:tc>
                <a:tc>
                  <a:txBody>
                    <a:bodyPr/>
                    <a:lstStyle/>
                    <a:p>
                      <a:r>
                        <a:rPr lang="en-US" sz="1200" b="0" dirty="0">
                          <a:solidFill>
                            <a:schemeClr val="tx1"/>
                          </a:solidFill>
                        </a:rPr>
                        <a:t>$42,625</a:t>
                      </a:r>
                    </a:p>
                  </a:txBody>
                  <a:tcPr/>
                </a:tc>
                <a:extLst>
                  <a:ext uri="{0D108BD9-81ED-4DB2-BD59-A6C34878D82A}">
                    <a16:rowId xmlns:a16="http://schemas.microsoft.com/office/drawing/2014/main" val="10001"/>
                  </a:ext>
                </a:extLst>
              </a:tr>
            </a:tbl>
          </a:graphicData>
        </a:graphic>
      </p:graphicFrame>
      <p:sp>
        <p:nvSpPr>
          <p:cNvPr id="16" name="TextBox 15"/>
          <p:cNvSpPr txBox="1"/>
          <p:nvPr/>
        </p:nvSpPr>
        <p:spPr>
          <a:xfrm>
            <a:off x="1905000" y="5029200"/>
            <a:ext cx="7010400" cy="707886"/>
          </a:xfrm>
          <a:prstGeom prst="rect">
            <a:avLst/>
          </a:prstGeom>
          <a:noFill/>
        </p:spPr>
        <p:txBody>
          <a:bodyPr wrap="square" rtlCol="0">
            <a:spAutoFit/>
          </a:bodyPr>
          <a:lstStyle/>
          <a:p>
            <a:r>
              <a:rPr lang="en-US" sz="1800" b="1" dirty="0">
                <a:solidFill>
                  <a:schemeClr val="tx2">
                    <a:lumMod val="75000"/>
                  </a:schemeClr>
                </a:solidFill>
              </a:rPr>
              <a:t>Budget July 1, 2016 to June 30, 2017</a:t>
            </a:r>
          </a:p>
          <a:p>
            <a:r>
              <a:rPr lang="en-US" sz="1200" dirty="0"/>
              <a:t>Chamber Manager, Couture</a:t>
            </a:r>
          </a:p>
          <a:p>
            <a:r>
              <a:rPr lang="en-US" sz="1000" dirty="0">
                <a:solidFill>
                  <a:schemeClr val="tx1">
                    <a:lumMod val="60000"/>
                    <a:lumOff val="40000"/>
                  </a:schemeClr>
                </a:solidFill>
              </a:rPr>
              <a:t>Projected</a:t>
            </a:r>
          </a:p>
        </p:txBody>
      </p:sp>
    </p:spTree>
    <p:extLst>
      <p:ext uri="{BB962C8B-B14F-4D97-AF65-F5344CB8AC3E}">
        <p14:creationId xmlns:p14="http://schemas.microsoft.com/office/powerpoint/2010/main" val="1980974667"/>
      </p:ext>
    </p:extLst>
  </p:cSld>
  <p:clrMapOvr>
    <a:masterClrMapping/>
  </p:clrMapOvr>
  <p:transition>
    <p:wheel spokes="1"/>
  </p:transition>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2743200" y="152400"/>
            <a:ext cx="5562600" cy="715963"/>
          </a:xfrm>
        </p:spPr>
        <p:txBody>
          <a:bodyPr/>
          <a:lstStyle/>
          <a:p>
            <a:pPr algn="ctr"/>
            <a:r>
              <a:rPr lang="en-US" sz="2400" b="1" dirty="0"/>
              <a:t>Chamber Fiscal Year Profit </a:t>
            </a:r>
            <a:r>
              <a:rPr lang="en-US" sz="2400" b="1" dirty="0">
                <a:solidFill>
                  <a:schemeClr val="bg2"/>
                </a:solidFill>
              </a:rPr>
              <a:t>(Loss)</a:t>
            </a:r>
            <a:br>
              <a:rPr lang="en-US" sz="2400" b="1" dirty="0">
                <a:solidFill>
                  <a:schemeClr val="bg2"/>
                </a:solidFill>
              </a:rPr>
            </a:br>
            <a:r>
              <a:rPr lang="en-US" sz="1800" dirty="0"/>
              <a:t>Simplified</a:t>
            </a:r>
          </a:p>
        </p:txBody>
      </p:sp>
      <p:sp>
        <p:nvSpPr>
          <p:cNvPr id="10" name="TextBox 9"/>
          <p:cNvSpPr txBox="1"/>
          <p:nvPr/>
        </p:nvSpPr>
        <p:spPr>
          <a:xfrm>
            <a:off x="2878376" y="886366"/>
            <a:ext cx="5105400" cy="276999"/>
          </a:xfrm>
          <a:prstGeom prst="rect">
            <a:avLst/>
          </a:prstGeom>
          <a:noFill/>
        </p:spPr>
        <p:txBody>
          <a:bodyPr wrap="square" rtlCol="0">
            <a:spAutoFit/>
          </a:bodyPr>
          <a:lstStyle/>
          <a:p>
            <a:r>
              <a:rPr lang="en-US" sz="1200" dirty="0"/>
              <a:t>7/1/2012-6/30/2017</a:t>
            </a:r>
          </a:p>
        </p:txBody>
      </p:sp>
      <p:graphicFrame>
        <p:nvGraphicFramePr>
          <p:cNvPr id="12" name="Content Placeholder 4"/>
          <p:cNvGraphicFramePr>
            <a:graphicFrameLocks/>
          </p:cNvGraphicFramePr>
          <p:nvPr>
            <p:extLst>
              <p:ext uri="{D42A27DB-BD31-4B8C-83A1-F6EECF244321}">
                <p14:modId xmlns:p14="http://schemas.microsoft.com/office/powerpoint/2010/main" val="2873891822"/>
              </p:ext>
            </p:extLst>
          </p:nvPr>
        </p:nvGraphicFramePr>
        <p:xfrm>
          <a:off x="2385164" y="1319599"/>
          <a:ext cx="6096000" cy="685800"/>
        </p:xfrm>
        <a:graphic>
          <a:graphicData uri="http://schemas.openxmlformats.org/drawingml/2006/table">
            <a:tbl>
              <a:tblPr firstRow="1" bandRow="1">
                <a:tableStyleId>{3C2FFA5D-87B4-456A-9821-1D502468CF0F}</a:tableStyleId>
              </a:tblPr>
              <a:tblGrid>
                <a:gridCol w="1524000">
                  <a:extLst>
                    <a:ext uri="{9D8B030D-6E8A-4147-A177-3AD203B41FA5}">
                      <a16:colId xmlns:a16="http://schemas.microsoft.com/office/drawing/2014/main" val="20000"/>
                    </a:ext>
                  </a:extLst>
                </a:gridCol>
                <a:gridCol w="1524000">
                  <a:extLst>
                    <a:ext uri="{9D8B030D-6E8A-4147-A177-3AD203B41FA5}">
                      <a16:colId xmlns:a16="http://schemas.microsoft.com/office/drawing/2014/main" val="20001"/>
                    </a:ext>
                  </a:extLst>
                </a:gridCol>
                <a:gridCol w="1524000">
                  <a:extLst>
                    <a:ext uri="{9D8B030D-6E8A-4147-A177-3AD203B41FA5}">
                      <a16:colId xmlns:a16="http://schemas.microsoft.com/office/drawing/2014/main" val="20002"/>
                    </a:ext>
                  </a:extLst>
                </a:gridCol>
                <a:gridCol w="1524000">
                  <a:extLst>
                    <a:ext uri="{9D8B030D-6E8A-4147-A177-3AD203B41FA5}">
                      <a16:colId xmlns:a16="http://schemas.microsoft.com/office/drawing/2014/main" val="20003"/>
                    </a:ext>
                  </a:extLst>
                </a:gridCol>
              </a:tblGrid>
              <a:tr h="354254">
                <a:tc>
                  <a:txBody>
                    <a:bodyPr/>
                    <a:lstStyle/>
                    <a:p>
                      <a:pPr algn="ctr"/>
                      <a:r>
                        <a:rPr lang="en-US" sz="1200" dirty="0"/>
                        <a:t>Fiscal Year</a:t>
                      </a:r>
                    </a:p>
                  </a:txBody>
                  <a:tcPr/>
                </a:tc>
                <a:tc>
                  <a:txBody>
                    <a:bodyPr/>
                    <a:lstStyle/>
                    <a:p>
                      <a:pPr algn="ctr"/>
                      <a:r>
                        <a:rPr lang="en-US" sz="1200" dirty="0"/>
                        <a:t>Chamber Expenses</a:t>
                      </a:r>
                    </a:p>
                  </a:txBody>
                  <a:tcPr/>
                </a:tc>
                <a:tc>
                  <a:txBody>
                    <a:bodyPr/>
                    <a:lstStyle/>
                    <a:p>
                      <a:pPr algn="ctr"/>
                      <a:r>
                        <a:rPr lang="en-US" sz="1200" dirty="0"/>
                        <a:t>Seafood Festival</a:t>
                      </a:r>
                    </a:p>
                  </a:txBody>
                  <a:tcPr/>
                </a:tc>
                <a:tc>
                  <a:txBody>
                    <a:bodyPr/>
                    <a:lstStyle/>
                    <a:p>
                      <a:pPr algn="ctr"/>
                      <a:r>
                        <a:rPr lang="en-US" sz="1200" dirty="0"/>
                        <a:t>Total</a:t>
                      </a:r>
                    </a:p>
                  </a:txBody>
                  <a:tcPr/>
                </a:tc>
                <a:extLst>
                  <a:ext uri="{0D108BD9-81ED-4DB2-BD59-A6C34878D82A}">
                    <a16:rowId xmlns:a16="http://schemas.microsoft.com/office/drawing/2014/main" val="10000"/>
                  </a:ext>
                </a:extLst>
              </a:tr>
              <a:tr h="331546">
                <a:tc>
                  <a:txBody>
                    <a:bodyPr/>
                    <a:lstStyle/>
                    <a:p>
                      <a:pPr algn="ctr"/>
                      <a:r>
                        <a:rPr lang="en-US" sz="1200" b="1" dirty="0"/>
                        <a:t>June 30, 2013</a:t>
                      </a:r>
                    </a:p>
                  </a:txBody>
                  <a:tcPr/>
                </a:tc>
                <a:tc>
                  <a:txBody>
                    <a:bodyPr/>
                    <a:lstStyle/>
                    <a:p>
                      <a:pPr algn="ctr"/>
                      <a:r>
                        <a:rPr lang="en-US" sz="1200" dirty="0">
                          <a:solidFill>
                            <a:schemeClr val="bg2"/>
                          </a:solidFill>
                        </a:rPr>
                        <a:t>($121,222)</a:t>
                      </a:r>
                    </a:p>
                  </a:txBody>
                  <a:tcPr/>
                </a:tc>
                <a:tc>
                  <a:txBody>
                    <a:bodyPr/>
                    <a:lstStyle/>
                    <a:p>
                      <a:pPr algn="ctr"/>
                      <a:r>
                        <a:rPr lang="en-US" sz="1200" dirty="0"/>
                        <a:t>$40,152</a:t>
                      </a:r>
                    </a:p>
                  </a:txBody>
                  <a:tcPr/>
                </a:tc>
                <a:tc>
                  <a:txBody>
                    <a:bodyPr/>
                    <a:lstStyle/>
                    <a:p>
                      <a:pPr algn="ctr"/>
                      <a:r>
                        <a:rPr lang="en-US" sz="1200" dirty="0">
                          <a:solidFill>
                            <a:schemeClr val="bg2"/>
                          </a:solidFill>
                        </a:rPr>
                        <a:t>($81,070)</a:t>
                      </a:r>
                    </a:p>
                  </a:txBody>
                  <a:tcPr/>
                </a:tc>
                <a:extLst>
                  <a:ext uri="{0D108BD9-81ED-4DB2-BD59-A6C34878D82A}">
                    <a16:rowId xmlns:a16="http://schemas.microsoft.com/office/drawing/2014/main" val="10001"/>
                  </a:ext>
                </a:extLst>
              </a:tr>
            </a:tbl>
          </a:graphicData>
        </a:graphic>
      </p:graphicFrame>
      <p:graphicFrame>
        <p:nvGraphicFramePr>
          <p:cNvPr id="13" name="Content Placeholder 4"/>
          <p:cNvGraphicFramePr>
            <a:graphicFrameLocks/>
          </p:cNvGraphicFramePr>
          <p:nvPr>
            <p:extLst>
              <p:ext uri="{D42A27DB-BD31-4B8C-83A1-F6EECF244321}">
                <p14:modId xmlns:p14="http://schemas.microsoft.com/office/powerpoint/2010/main" val="2421171702"/>
              </p:ext>
            </p:extLst>
          </p:nvPr>
        </p:nvGraphicFramePr>
        <p:xfrm>
          <a:off x="2383076" y="2407871"/>
          <a:ext cx="6096000" cy="685801"/>
        </p:xfrm>
        <a:graphic>
          <a:graphicData uri="http://schemas.openxmlformats.org/drawingml/2006/table">
            <a:tbl>
              <a:tblPr firstRow="1" bandRow="1">
                <a:tableStyleId>{3C2FFA5D-87B4-456A-9821-1D502468CF0F}</a:tableStyleId>
              </a:tblPr>
              <a:tblGrid>
                <a:gridCol w="1524000">
                  <a:extLst>
                    <a:ext uri="{9D8B030D-6E8A-4147-A177-3AD203B41FA5}">
                      <a16:colId xmlns:a16="http://schemas.microsoft.com/office/drawing/2014/main" val="20000"/>
                    </a:ext>
                  </a:extLst>
                </a:gridCol>
                <a:gridCol w="1524000">
                  <a:extLst>
                    <a:ext uri="{9D8B030D-6E8A-4147-A177-3AD203B41FA5}">
                      <a16:colId xmlns:a16="http://schemas.microsoft.com/office/drawing/2014/main" val="20001"/>
                    </a:ext>
                  </a:extLst>
                </a:gridCol>
                <a:gridCol w="1524000">
                  <a:extLst>
                    <a:ext uri="{9D8B030D-6E8A-4147-A177-3AD203B41FA5}">
                      <a16:colId xmlns:a16="http://schemas.microsoft.com/office/drawing/2014/main" val="20002"/>
                    </a:ext>
                  </a:extLst>
                </a:gridCol>
                <a:gridCol w="1524000">
                  <a:extLst>
                    <a:ext uri="{9D8B030D-6E8A-4147-A177-3AD203B41FA5}">
                      <a16:colId xmlns:a16="http://schemas.microsoft.com/office/drawing/2014/main" val="20003"/>
                    </a:ext>
                  </a:extLst>
                </a:gridCol>
              </a:tblGrid>
              <a:tr h="354254">
                <a:tc>
                  <a:txBody>
                    <a:bodyPr/>
                    <a:lstStyle/>
                    <a:p>
                      <a:pPr algn="ctr"/>
                      <a:r>
                        <a:rPr lang="en-US" sz="1200" dirty="0"/>
                        <a:t>Fiscal Year</a:t>
                      </a:r>
                    </a:p>
                  </a:txBody>
                  <a:tcPr/>
                </a:tc>
                <a:tc>
                  <a:txBody>
                    <a:bodyPr/>
                    <a:lstStyle/>
                    <a:p>
                      <a:pPr algn="ctr"/>
                      <a:r>
                        <a:rPr lang="en-US" sz="1200" dirty="0"/>
                        <a:t>Chamber Expenses</a:t>
                      </a:r>
                    </a:p>
                  </a:txBody>
                  <a:tcPr/>
                </a:tc>
                <a:tc>
                  <a:txBody>
                    <a:bodyPr/>
                    <a:lstStyle/>
                    <a:p>
                      <a:pPr algn="ctr"/>
                      <a:r>
                        <a:rPr lang="en-US" sz="1200" dirty="0"/>
                        <a:t>Seafood Festival</a:t>
                      </a:r>
                    </a:p>
                  </a:txBody>
                  <a:tcPr/>
                </a:tc>
                <a:tc>
                  <a:txBody>
                    <a:bodyPr/>
                    <a:lstStyle/>
                    <a:p>
                      <a:pPr algn="ctr"/>
                      <a:r>
                        <a:rPr lang="en-US" sz="1200" dirty="0"/>
                        <a:t>Total</a:t>
                      </a:r>
                    </a:p>
                  </a:txBody>
                  <a:tcPr/>
                </a:tc>
                <a:extLst>
                  <a:ext uri="{0D108BD9-81ED-4DB2-BD59-A6C34878D82A}">
                    <a16:rowId xmlns:a16="http://schemas.microsoft.com/office/drawing/2014/main" val="10000"/>
                  </a:ext>
                </a:extLst>
              </a:tr>
              <a:tr h="331547">
                <a:tc>
                  <a:txBody>
                    <a:bodyPr/>
                    <a:lstStyle/>
                    <a:p>
                      <a:pPr algn="ctr"/>
                      <a:r>
                        <a:rPr lang="en-US" sz="1200" b="1" dirty="0"/>
                        <a:t>June 30, 2014</a:t>
                      </a:r>
                    </a:p>
                  </a:txBody>
                  <a:tcPr/>
                </a:tc>
                <a:tc>
                  <a:txBody>
                    <a:bodyPr/>
                    <a:lstStyle/>
                    <a:p>
                      <a:pPr algn="ctr"/>
                      <a:r>
                        <a:rPr lang="en-US" sz="1200" dirty="0">
                          <a:solidFill>
                            <a:schemeClr val="bg2"/>
                          </a:solidFill>
                        </a:rPr>
                        <a:t>($160,606)</a:t>
                      </a:r>
                    </a:p>
                  </a:txBody>
                  <a:tcPr/>
                </a:tc>
                <a:tc>
                  <a:txBody>
                    <a:bodyPr/>
                    <a:lstStyle/>
                    <a:p>
                      <a:pPr algn="ctr"/>
                      <a:r>
                        <a:rPr lang="en-US" sz="1200" dirty="0"/>
                        <a:t>$26,499</a:t>
                      </a:r>
                    </a:p>
                  </a:txBody>
                  <a:tcPr/>
                </a:tc>
                <a:tc>
                  <a:txBody>
                    <a:bodyPr/>
                    <a:lstStyle/>
                    <a:p>
                      <a:pPr algn="ctr"/>
                      <a:r>
                        <a:rPr lang="en-US" sz="1200" dirty="0">
                          <a:solidFill>
                            <a:schemeClr val="bg2"/>
                          </a:solidFill>
                        </a:rPr>
                        <a:t>($134,107)</a:t>
                      </a:r>
                    </a:p>
                  </a:txBody>
                  <a:tcPr/>
                </a:tc>
                <a:extLst>
                  <a:ext uri="{0D108BD9-81ED-4DB2-BD59-A6C34878D82A}">
                    <a16:rowId xmlns:a16="http://schemas.microsoft.com/office/drawing/2014/main" val="10001"/>
                  </a:ext>
                </a:extLst>
              </a:tr>
            </a:tbl>
          </a:graphicData>
        </a:graphic>
      </p:graphicFrame>
      <p:graphicFrame>
        <p:nvGraphicFramePr>
          <p:cNvPr id="14" name="Content Placeholder 4"/>
          <p:cNvGraphicFramePr>
            <a:graphicFrameLocks/>
          </p:cNvGraphicFramePr>
          <p:nvPr>
            <p:extLst>
              <p:ext uri="{D42A27DB-BD31-4B8C-83A1-F6EECF244321}">
                <p14:modId xmlns:p14="http://schemas.microsoft.com/office/powerpoint/2010/main" val="2271591048"/>
              </p:ext>
            </p:extLst>
          </p:nvPr>
        </p:nvGraphicFramePr>
        <p:xfrm>
          <a:off x="2349674" y="3502472"/>
          <a:ext cx="6096000" cy="685800"/>
        </p:xfrm>
        <a:graphic>
          <a:graphicData uri="http://schemas.openxmlformats.org/drawingml/2006/table">
            <a:tbl>
              <a:tblPr firstRow="1" bandRow="1">
                <a:tableStyleId>{3C2FFA5D-87B4-456A-9821-1D502468CF0F}</a:tableStyleId>
              </a:tblPr>
              <a:tblGrid>
                <a:gridCol w="1524000">
                  <a:extLst>
                    <a:ext uri="{9D8B030D-6E8A-4147-A177-3AD203B41FA5}">
                      <a16:colId xmlns:a16="http://schemas.microsoft.com/office/drawing/2014/main" val="20000"/>
                    </a:ext>
                  </a:extLst>
                </a:gridCol>
                <a:gridCol w="1524000">
                  <a:extLst>
                    <a:ext uri="{9D8B030D-6E8A-4147-A177-3AD203B41FA5}">
                      <a16:colId xmlns:a16="http://schemas.microsoft.com/office/drawing/2014/main" val="20001"/>
                    </a:ext>
                  </a:extLst>
                </a:gridCol>
                <a:gridCol w="1524000">
                  <a:extLst>
                    <a:ext uri="{9D8B030D-6E8A-4147-A177-3AD203B41FA5}">
                      <a16:colId xmlns:a16="http://schemas.microsoft.com/office/drawing/2014/main" val="20002"/>
                    </a:ext>
                  </a:extLst>
                </a:gridCol>
                <a:gridCol w="1524000">
                  <a:extLst>
                    <a:ext uri="{9D8B030D-6E8A-4147-A177-3AD203B41FA5}">
                      <a16:colId xmlns:a16="http://schemas.microsoft.com/office/drawing/2014/main" val="20003"/>
                    </a:ext>
                  </a:extLst>
                </a:gridCol>
              </a:tblGrid>
              <a:tr h="354254">
                <a:tc>
                  <a:txBody>
                    <a:bodyPr/>
                    <a:lstStyle/>
                    <a:p>
                      <a:pPr algn="ctr"/>
                      <a:r>
                        <a:rPr lang="en-US" sz="1200" dirty="0"/>
                        <a:t>Fiscal Year</a:t>
                      </a:r>
                    </a:p>
                  </a:txBody>
                  <a:tcPr/>
                </a:tc>
                <a:tc>
                  <a:txBody>
                    <a:bodyPr/>
                    <a:lstStyle/>
                    <a:p>
                      <a:pPr algn="ctr"/>
                      <a:r>
                        <a:rPr lang="en-US" sz="1200" dirty="0"/>
                        <a:t>Chamber Expenses</a:t>
                      </a:r>
                    </a:p>
                  </a:txBody>
                  <a:tcPr/>
                </a:tc>
                <a:tc>
                  <a:txBody>
                    <a:bodyPr/>
                    <a:lstStyle/>
                    <a:p>
                      <a:pPr algn="ctr"/>
                      <a:r>
                        <a:rPr lang="en-US" sz="1200" dirty="0"/>
                        <a:t>Seafood Festival</a:t>
                      </a:r>
                    </a:p>
                  </a:txBody>
                  <a:tcPr/>
                </a:tc>
                <a:tc>
                  <a:txBody>
                    <a:bodyPr/>
                    <a:lstStyle/>
                    <a:p>
                      <a:pPr algn="ctr"/>
                      <a:r>
                        <a:rPr lang="en-US" sz="1200" dirty="0"/>
                        <a:t>Total</a:t>
                      </a:r>
                    </a:p>
                  </a:txBody>
                  <a:tcPr/>
                </a:tc>
                <a:extLst>
                  <a:ext uri="{0D108BD9-81ED-4DB2-BD59-A6C34878D82A}">
                    <a16:rowId xmlns:a16="http://schemas.microsoft.com/office/drawing/2014/main" val="10000"/>
                  </a:ext>
                </a:extLst>
              </a:tr>
              <a:tr h="331546">
                <a:tc>
                  <a:txBody>
                    <a:bodyPr/>
                    <a:lstStyle/>
                    <a:p>
                      <a:pPr algn="ctr"/>
                      <a:r>
                        <a:rPr lang="en-US" sz="1200" b="1" dirty="0"/>
                        <a:t>June 30, 2015</a:t>
                      </a:r>
                    </a:p>
                  </a:txBody>
                  <a:tcPr/>
                </a:tc>
                <a:tc>
                  <a:txBody>
                    <a:bodyPr/>
                    <a:lstStyle/>
                    <a:p>
                      <a:pPr algn="ctr"/>
                      <a:r>
                        <a:rPr lang="en-US" sz="1200" dirty="0">
                          <a:solidFill>
                            <a:schemeClr val="bg2"/>
                          </a:solidFill>
                        </a:rPr>
                        <a:t>($25,405)</a:t>
                      </a:r>
                    </a:p>
                  </a:txBody>
                  <a:tcPr/>
                </a:tc>
                <a:tc>
                  <a:txBody>
                    <a:bodyPr/>
                    <a:lstStyle/>
                    <a:p>
                      <a:pPr algn="ctr"/>
                      <a:r>
                        <a:rPr lang="en-US" sz="1200" dirty="0">
                          <a:solidFill>
                            <a:schemeClr val="tx2">
                              <a:lumMod val="75000"/>
                            </a:schemeClr>
                          </a:solidFill>
                        </a:rPr>
                        <a:t>$91,471</a:t>
                      </a:r>
                    </a:p>
                  </a:txBody>
                  <a:tcPr/>
                </a:tc>
                <a:tc>
                  <a:txBody>
                    <a:bodyPr/>
                    <a:lstStyle/>
                    <a:p>
                      <a:pPr algn="ctr"/>
                      <a:r>
                        <a:rPr lang="en-US" sz="1200" dirty="0">
                          <a:solidFill>
                            <a:schemeClr val="tx1"/>
                          </a:solidFill>
                        </a:rPr>
                        <a:t>$66,066</a:t>
                      </a:r>
                      <a:endParaRPr lang="en-US" sz="1200" i="0" dirty="0">
                        <a:solidFill>
                          <a:schemeClr val="tx1"/>
                        </a:solidFill>
                      </a:endParaRPr>
                    </a:p>
                  </a:txBody>
                  <a:tcPr/>
                </a:tc>
                <a:extLst>
                  <a:ext uri="{0D108BD9-81ED-4DB2-BD59-A6C34878D82A}">
                    <a16:rowId xmlns:a16="http://schemas.microsoft.com/office/drawing/2014/main" val="10001"/>
                  </a:ext>
                </a:extLst>
              </a:tr>
            </a:tbl>
          </a:graphicData>
        </a:graphic>
      </p:graphicFrame>
      <p:graphicFrame>
        <p:nvGraphicFramePr>
          <p:cNvPr id="18" name="Content Placeholder 4"/>
          <p:cNvGraphicFramePr>
            <a:graphicFrameLocks/>
          </p:cNvGraphicFramePr>
          <p:nvPr>
            <p:extLst>
              <p:ext uri="{D42A27DB-BD31-4B8C-83A1-F6EECF244321}">
                <p14:modId xmlns:p14="http://schemas.microsoft.com/office/powerpoint/2010/main" val="231994231"/>
              </p:ext>
            </p:extLst>
          </p:nvPr>
        </p:nvGraphicFramePr>
        <p:xfrm>
          <a:off x="2383076" y="4590745"/>
          <a:ext cx="6096000" cy="685800"/>
        </p:xfrm>
        <a:graphic>
          <a:graphicData uri="http://schemas.openxmlformats.org/drawingml/2006/table">
            <a:tbl>
              <a:tblPr firstRow="1" bandRow="1">
                <a:tableStyleId>{3C2FFA5D-87B4-456A-9821-1D502468CF0F}</a:tableStyleId>
              </a:tblPr>
              <a:tblGrid>
                <a:gridCol w="1524000">
                  <a:extLst>
                    <a:ext uri="{9D8B030D-6E8A-4147-A177-3AD203B41FA5}">
                      <a16:colId xmlns:a16="http://schemas.microsoft.com/office/drawing/2014/main" val="20000"/>
                    </a:ext>
                  </a:extLst>
                </a:gridCol>
                <a:gridCol w="1524000">
                  <a:extLst>
                    <a:ext uri="{9D8B030D-6E8A-4147-A177-3AD203B41FA5}">
                      <a16:colId xmlns:a16="http://schemas.microsoft.com/office/drawing/2014/main" val="20001"/>
                    </a:ext>
                  </a:extLst>
                </a:gridCol>
                <a:gridCol w="1524000">
                  <a:extLst>
                    <a:ext uri="{9D8B030D-6E8A-4147-A177-3AD203B41FA5}">
                      <a16:colId xmlns:a16="http://schemas.microsoft.com/office/drawing/2014/main" val="20002"/>
                    </a:ext>
                  </a:extLst>
                </a:gridCol>
                <a:gridCol w="1524000">
                  <a:extLst>
                    <a:ext uri="{9D8B030D-6E8A-4147-A177-3AD203B41FA5}">
                      <a16:colId xmlns:a16="http://schemas.microsoft.com/office/drawing/2014/main" val="20003"/>
                    </a:ext>
                  </a:extLst>
                </a:gridCol>
              </a:tblGrid>
              <a:tr h="354254">
                <a:tc>
                  <a:txBody>
                    <a:bodyPr/>
                    <a:lstStyle/>
                    <a:p>
                      <a:pPr algn="ctr"/>
                      <a:r>
                        <a:rPr lang="en-US" sz="1200" dirty="0"/>
                        <a:t>Fiscal Year</a:t>
                      </a:r>
                    </a:p>
                  </a:txBody>
                  <a:tcPr/>
                </a:tc>
                <a:tc>
                  <a:txBody>
                    <a:bodyPr/>
                    <a:lstStyle/>
                    <a:p>
                      <a:pPr algn="ctr"/>
                      <a:r>
                        <a:rPr lang="en-US" sz="1200" dirty="0"/>
                        <a:t>Chamber Expenses</a:t>
                      </a:r>
                    </a:p>
                  </a:txBody>
                  <a:tcPr/>
                </a:tc>
                <a:tc>
                  <a:txBody>
                    <a:bodyPr/>
                    <a:lstStyle/>
                    <a:p>
                      <a:pPr algn="ctr"/>
                      <a:r>
                        <a:rPr lang="en-US" sz="1200" dirty="0"/>
                        <a:t>Seafood Festival</a:t>
                      </a:r>
                    </a:p>
                  </a:txBody>
                  <a:tcPr/>
                </a:tc>
                <a:tc>
                  <a:txBody>
                    <a:bodyPr/>
                    <a:lstStyle/>
                    <a:p>
                      <a:pPr algn="ctr"/>
                      <a:r>
                        <a:rPr lang="en-US" sz="1200" dirty="0"/>
                        <a:t>Total</a:t>
                      </a:r>
                    </a:p>
                  </a:txBody>
                  <a:tcPr/>
                </a:tc>
                <a:extLst>
                  <a:ext uri="{0D108BD9-81ED-4DB2-BD59-A6C34878D82A}">
                    <a16:rowId xmlns:a16="http://schemas.microsoft.com/office/drawing/2014/main" val="10000"/>
                  </a:ext>
                </a:extLst>
              </a:tr>
              <a:tr h="331546">
                <a:tc>
                  <a:txBody>
                    <a:bodyPr/>
                    <a:lstStyle/>
                    <a:p>
                      <a:pPr algn="ctr"/>
                      <a:r>
                        <a:rPr lang="en-US" sz="1200" b="1" dirty="0"/>
                        <a:t>June 30, 2016</a:t>
                      </a:r>
                    </a:p>
                  </a:txBody>
                  <a:tcPr/>
                </a:tc>
                <a:tc>
                  <a:txBody>
                    <a:bodyPr/>
                    <a:lstStyle/>
                    <a:p>
                      <a:pPr algn="ctr"/>
                      <a:r>
                        <a:rPr lang="en-US" sz="1200" dirty="0">
                          <a:solidFill>
                            <a:schemeClr val="bg2"/>
                          </a:solidFill>
                        </a:rPr>
                        <a:t>(62,109)</a:t>
                      </a:r>
                    </a:p>
                  </a:txBody>
                  <a:tcPr/>
                </a:tc>
                <a:tc>
                  <a:txBody>
                    <a:bodyPr/>
                    <a:lstStyle/>
                    <a:p>
                      <a:pPr algn="ctr"/>
                      <a:r>
                        <a:rPr lang="en-US" sz="1200" dirty="0">
                          <a:solidFill>
                            <a:schemeClr val="tx2">
                              <a:lumMod val="75000"/>
                            </a:schemeClr>
                          </a:solidFill>
                        </a:rPr>
                        <a:t>$112,713</a:t>
                      </a:r>
                    </a:p>
                  </a:txBody>
                  <a:tcPr/>
                </a:tc>
                <a:tc>
                  <a:txBody>
                    <a:bodyPr/>
                    <a:lstStyle/>
                    <a:p>
                      <a:pPr algn="ctr"/>
                      <a:r>
                        <a:rPr lang="en-US" sz="1200" b="0" i="0" dirty="0">
                          <a:solidFill>
                            <a:schemeClr val="tx2">
                              <a:lumMod val="75000"/>
                            </a:schemeClr>
                          </a:solidFill>
                        </a:rPr>
                        <a:t>$50,604</a:t>
                      </a:r>
                    </a:p>
                  </a:txBody>
                  <a:tcPr/>
                </a:tc>
                <a:extLst>
                  <a:ext uri="{0D108BD9-81ED-4DB2-BD59-A6C34878D82A}">
                    <a16:rowId xmlns:a16="http://schemas.microsoft.com/office/drawing/2014/main" val="10001"/>
                  </a:ext>
                </a:extLst>
              </a:tr>
            </a:tbl>
          </a:graphicData>
        </a:graphic>
      </p:graphicFrame>
      <p:graphicFrame>
        <p:nvGraphicFramePr>
          <p:cNvPr id="15" name="Content Placeholder 4"/>
          <p:cNvGraphicFramePr>
            <a:graphicFrameLocks/>
          </p:cNvGraphicFramePr>
          <p:nvPr>
            <p:extLst>
              <p:ext uri="{D42A27DB-BD31-4B8C-83A1-F6EECF244321}">
                <p14:modId xmlns:p14="http://schemas.microsoft.com/office/powerpoint/2010/main" val="2150086077"/>
              </p:ext>
            </p:extLst>
          </p:nvPr>
        </p:nvGraphicFramePr>
        <p:xfrm>
          <a:off x="2383076" y="5668580"/>
          <a:ext cx="6096000" cy="685800"/>
        </p:xfrm>
        <a:graphic>
          <a:graphicData uri="http://schemas.openxmlformats.org/drawingml/2006/table">
            <a:tbl>
              <a:tblPr firstRow="1" bandRow="1">
                <a:tableStyleId>{3C2FFA5D-87B4-456A-9821-1D502468CF0F}</a:tableStyleId>
              </a:tblPr>
              <a:tblGrid>
                <a:gridCol w="1524000">
                  <a:extLst>
                    <a:ext uri="{9D8B030D-6E8A-4147-A177-3AD203B41FA5}">
                      <a16:colId xmlns:a16="http://schemas.microsoft.com/office/drawing/2014/main" val="20000"/>
                    </a:ext>
                  </a:extLst>
                </a:gridCol>
                <a:gridCol w="1524000">
                  <a:extLst>
                    <a:ext uri="{9D8B030D-6E8A-4147-A177-3AD203B41FA5}">
                      <a16:colId xmlns:a16="http://schemas.microsoft.com/office/drawing/2014/main" val="20001"/>
                    </a:ext>
                  </a:extLst>
                </a:gridCol>
                <a:gridCol w="1524000">
                  <a:extLst>
                    <a:ext uri="{9D8B030D-6E8A-4147-A177-3AD203B41FA5}">
                      <a16:colId xmlns:a16="http://schemas.microsoft.com/office/drawing/2014/main" val="20002"/>
                    </a:ext>
                  </a:extLst>
                </a:gridCol>
                <a:gridCol w="1524000">
                  <a:extLst>
                    <a:ext uri="{9D8B030D-6E8A-4147-A177-3AD203B41FA5}">
                      <a16:colId xmlns:a16="http://schemas.microsoft.com/office/drawing/2014/main" val="20003"/>
                    </a:ext>
                  </a:extLst>
                </a:gridCol>
              </a:tblGrid>
              <a:tr h="354254">
                <a:tc>
                  <a:txBody>
                    <a:bodyPr/>
                    <a:lstStyle/>
                    <a:p>
                      <a:pPr algn="ctr"/>
                      <a:r>
                        <a:rPr lang="en-US" sz="1200" dirty="0"/>
                        <a:t>Fiscal Year Budget</a:t>
                      </a:r>
                    </a:p>
                  </a:txBody>
                  <a:tcPr/>
                </a:tc>
                <a:tc>
                  <a:txBody>
                    <a:bodyPr/>
                    <a:lstStyle/>
                    <a:p>
                      <a:pPr algn="ctr"/>
                      <a:r>
                        <a:rPr lang="en-US" sz="1200" dirty="0"/>
                        <a:t>Chamber Expenses</a:t>
                      </a:r>
                    </a:p>
                  </a:txBody>
                  <a:tcPr/>
                </a:tc>
                <a:tc>
                  <a:txBody>
                    <a:bodyPr/>
                    <a:lstStyle/>
                    <a:p>
                      <a:pPr algn="ctr"/>
                      <a:r>
                        <a:rPr lang="en-US" sz="1200" dirty="0"/>
                        <a:t>Seafood Festival</a:t>
                      </a:r>
                    </a:p>
                  </a:txBody>
                  <a:tcPr/>
                </a:tc>
                <a:tc>
                  <a:txBody>
                    <a:bodyPr/>
                    <a:lstStyle/>
                    <a:p>
                      <a:pPr algn="ctr"/>
                      <a:r>
                        <a:rPr lang="en-US" sz="1200" dirty="0"/>
                        <a:t>Total</a:t>
                      </a:r>
                    </a:p>
                  </a:txBody>
                  <a:tcPr/>
                </a:tc>
                <a:extLst>
                  <a:ext uri="{0D108BD9-81ED-4DB2-BD59-A6C34878D82A}">
                    <a16:rowId xmlns:a16="http://schemas.microsoft.com/office/drawing/2014/main" val="10000"/>
                  </a:ext>
                </a:extLst>
              </a:tr>
              <a:tr h="331546">
                <a:tc>
                  <a:txBody>
                    <a:bodyPr/>
                    <a:lstStyle/>
                    <a:p>
                      <a:pPr algn="ctr"/>
                      <a:r>
                        <a:rPr lang="en-US" sz="1200" b="1" dirty="0"/>
                        <a:t>June 30, 2017</a:t>
                      </a:r>
                    </a:p>
                  </a:txBody>
                  <a:tcPr/>
                </a:tc>
                <a:tc>
                  <a:txBody>
                    <a:bodyPr/>
                    <a:lstStyle/>
                    <a:p>
                      <a:pPr algn="ctr"/>
                      <a:r>
                        <a:rPr lang="en-US" sz="1200" dirty="0">
                          <a:solidFill>
                            <a:schemeClr val="bg2"/>
                          </a:solidFill>
                        </a:rPr>
                        <a:t>(92,375)</a:t>
                      </a:r>
                    </a:p>
                  </a:txBody>
                  <a:tcPr/>
                </a:tc>
                <a:tc>
                  <a:txBody>
                    <a:bodyPr/>
                    <a:lstStyle/>
                    <a:p>
                      <a:pPr algn="ctr"/>
                      <a:r>
                        <a:rPr lang="en-US" sz="1200" dirty="0">
                          <a:solidFill>
                            <a:schemeClr val="tx2">
                              <a:lumMod val="75000"/>
                            </a:schemeClr>
                          </a:solidFill>
                        </a:rPr>
                        <a:t>$135,000</a:t>
                      </a:r>
                    </a:p>
                  </a:txBody>
                  <a:tcPr/>
                </a:tc>
                <a:tc>
                  <a:txBody>
                    <a:bodyPr/>
                    <a:lstStyle/>
                    <a:p>
                      <a:pPr algn="ctr"/>
                      <a:r>
                        <a:rPr lang="en-US" sz="1200" b="0" i="0" dirty="0">
                          <a:solidFill>
                            <a:schemeClr val="tx2">
                              <a:lumMod val="75000"/>
                            </a:schemeClr>
                          </a:solidFill>
                        </a:rPr>
                        <a:t>$42,625</a:t>
                      </a:r>
                    </a:p>
                  </a:txBody>
                  <a:tcPr/>
                </a:tc>
                <a:extLst>
                  <a:ext uri="{0D108BD9-81ED-4DB2-BD59-A6C34878D82A}">
                    <a16:rowId xmlns:a16="http://schemas.microsoft.com/office/drawing/2014/main" val="10001"/>
                  </a:ext>
                </a:extLst>
              </a:tr>
            </a:tbl>
          </a:graphicData>
        </a:graphic>
      </p:graphicFrame>
    </p:spTree>
  </p:cSld>
  <p:clrMapOvr>
    <a:masterClrMapping/>
  </p:clrMapOvr>
  <p:transition>
    <p:wheel spokes="1"/>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228600" y="533400"/>
            <a:ext cx="7086600" cy="792163"/>
          </a:xfrm>
        </p:spPr>
        <p:txBody>
          <a:bodyPr/>
          <a:lstStyle/>
          <a:p>
            <a:r>
              <a:rPr lang="en-US" b="1" dirty="0"/>
              <a:t>Chamber Accomplishments</a:t>
            </a:r>
          </a:p>
        </p:txBody>
      </p:sp>
      <p:sp>
        <p:nvSpPr>
          <p:cNvPr id="5" name="Content Placeholder 2"/>
          <p:cNvSpPr>
            <a:spLocks noGrp="1"/>
          </p:cNvSpPr>
          <p:nvPr>
            <p:ph type="body" idx="1"/>
          </p:nvPr>
        </p:nvSpPr>
        <p:spPr>
          <a:xfrm>
            <a:off x="381000" y="1524000"/>
            <a:ext cx="4267200" cy="5181600"/>
          </a:xfrm>
        </p:spPr>
        <p:txBody>
          <a:bodyPr/>
          <a:lstStyle/>
          <a:p>
            <a:pPr marL="0" indent="0">
              <a:buNone/>
            </a:pPr>
            <a:r>
              <a:rPr lang="en-US" sz="1000" b="1" u="sng" dirty="0"/>
              <a:t>Public Policy Committee Meetings</a:t>
            </a:r>
            <a:endParaRPr lang="en-US" sz="1000" b="1" dirty="0"/>
          </a:p>
          <a:p>
            <a:r>
              <a:rPr lang="en-US" sz="1000" dirty="0"/>
              <a:t>Polystyrene</a:t>
            </a:r>
          </a:p>
          <a:p>
            <a:r>
              <a:rPr lang="en-US" sz="1000" dirty="0"/>
              <a:t>Candidate Forum</a:t>
            </a:r>
          </a:p>
          <a:p>
            <a:pPr lvl="1"/>
            <a:r>
              <a:rPr lang="en-US" sz="1000" dirty="0"/>
              <a:t>Juan </a:t>
            </a:r>
            <a:r>
              <a:rPr lang="en-US" sz="1000" dirty="0" err="1"/>
              <a:t>Banales</a:t>
            </a:r>
            <a:r>
              <a:rPr lang="en-US" sz="1000" dirty="0"/>
              <a:t>, Mark </a:t>
            </a:r>
            <a:r>
              <a:rPr lang="en-US" sz="1000" dirty="0" err="1"/>
              <a:t>Gargalikis</a:t>
            </a:r>
            <a:r>
              <a:rPr lang="en-US" sz="1000" dirty="0"/>
              <a:t>, Ben Johnson, Jelani Killings</a:t>
            </a:r>
          </a:p>
          <a:p>
            <a:pPr lvl="1"/>
            <a:r>
              <a:rPr lang="en-US" sz="1000" dirty="0" err="1"/>
              <a:t>AnaMarie</a:t>
            </a:r>
            <a:r>
              <a:rPr lang="en-US" sz="1000" dirty="0"/>
              <a:t> Avila Farias, Federal Glover</a:t>
            </a:r>
          </a:p>
          <a:p>
            <a:pPr lvl="1"/>
            <a:r>
              <a:rPr lang="en-US" sz="1000" dirty="0"/>
              <a:t>Greg </a:t>
            </a:r>
            <a:r>
              <a:rPr lang="en-US" sz="1000" dirty="0" err="1"/>
              <a:t>Enholm</a:t>
            </a:r>
            <a:r>
              <a:rPr lang="en-US" sz="1000" dirty="0"/>
              <a:t>, Fernando </a:t>
            </a:r>
            <a:r>
              <a:rPr lang="en-US" sz="1000" dirty="0" err="1"/>
              <a:t>Salaices</a:t>
            </a:r>
            <a:r>
              <a:rPr lang="en-US" sz="1000" dirty="0"/>
              <a:t> Sandoval</a:t>
            </a:r>
          </a:p>
          <a:p>
            <a:pPr lvl="1"/>
            <a:r>
              <a:rPr lang="en-US" sz="1000" dirty="0"/>
              <a:t>Nettie </a:t>
            </a:r>
            <a:r>
              <a:rPr lang="en-US" sz="1000" dirty="0" err="1"/>
              <a:t>Asiasi</a:t>
            </a:r>
            <a:r>
              <a:rPr lang="en-US" sz="1000" dirty="0"/>
              <a:t>, Dr. Laura </a:t>
            </a:r>
            <a:r>
              <a:rPr lang="en-US" sz="1000" dirty="0" err="1"/>
              <a:t>Canciamilla</a:t>
            </a:r>
            <a:r>
              <a:rPr lang="en-US" sz="1000" dirty="0"/>
              <a:t>, George Miller</a:t>
            </a:r>
          </a:p>
          <a:p>
            <a:pPr marL="0" indent="0">
              <a:buNone/>
            </a:pPr>
            <a:r>
              <a:rPr lang="en-US" sz="1000" b="1" u="sng" dirty="0"/>
              <a:t>Board of Directors Installation Luncheon</a:t>
            </a:r>
            <a:endParaRPr lang="en-US" sz="1000" b="1" dirty="0"/>
          </a:p>
          <a:p>
            <a:r>
              <a:rPr lang="en-US" sz="1000" dirty="0"/>
              <a:t>First Responder of the Year</a:t>
            </a:r>
          </a:p>
          <a:p>
            <a:r>
              <a:rPr lang="en-US" sz="1000" dirty="0"/>
              <a:t>Business of the Year/Big/Small/Non-Profit</a:t>
            </a:r>
          </a:p>
          <a:p>
            <a:r>
              <a:rPr lang="en-US" sz="1000" dirty="0"/>
              <a:t>Volunteer of the year</a:t>
            </a:r>
          </a:p>
          <a:p>
            <a:r>
              <a:rPr lang="en-US" sz="1000" dirty="0"/>
              <a:t>Citizen of the year</a:t>
            </a:r>
          </a:p>
          <a:p>
            <a:r>
              <a:rPr lang="en-US" sz="1000" dirty="0"/>
              <a:t>Veteran of the year</a:t>
            </a:r>
          </a:p>
          <a:p>
            <a:r>
              <a:rPr lang="en-US" sz="1000" dirty="0"/>
              <a:t>Teacher of the year</a:t>
            </a:r>
          </a:p>
          <a:p>
            <a:pPr marL="0" indent="0">
              <a:buNone/>
            </a:pPr>
            <a:r>
              <a:rPr lang="en-US" sz="1000" b="1" u="sng" dirty="0"/>
              <a:t>Business Retention Visits</a:t>
            </a:r>
            <a:endParaRPr lang="en-US" sz="1000" b="1" dirty="0"/>
          </a:p>
          <a:p>
            <a:r>
              <a:rPr lang="en-US" sz="1000" dirty="0"/>
              <a:t>Mugshot Mondays</a:t>
            </a:r>
          </a:p>
          <a:p>
            <a:r>
              <a:rPr lang="en-US" sz="1000" dirty="0"/>
              <a:t>Business Walk and outreach to Century Plaza and</a:t>
            </a:r>
          </a:p>
          <a:p>
            <a:r>
              <a:rPr lang="en-US" sz="1000" dirty="0"/>
              <a:t> Oak Hills Shopping Center</a:t>
            </a:r>
          </a:p>
          <a:p>
            <a:pPr marL="0" indent="0">
              <a:buNone/>
            </a:pPr>
            <a:br>
              <a:rPr lang="en-US" sz="1000" dirty="0"/>
            </a:br>
            <a:r>
              <a:rPr lang="en-US" sz="1000" b="1" u="sng" dirty="0"/>
              <a:t>Members Mixers</a:t>
            </a:r>
            <a:endParaRPr lang="en-US" sz="1000" b="1" dirty="0"/>
          </a:p>
          <a:p>
            <a:r>
              <a:rPr lang="en-US" sz="1000" dirty="0"/>
              <a:t>State Farm Office of Chris Moreno</a:t>
            </a:r>
          </a:p>
          <a:p>
            <a:r>
              <a:rPr lang="en-US" sz="1000" dirty="0"/>
              <a:t>Relay for Life</a:t>
            </a:r>
          </a:p>
          <a:p>
            <a:r>
              <a:rPr lang="en-US" sz="1000" dirty="0"/>
              <a:t>PEAHOF</a:t>
            </a:r>
          </a:p>
          <a:p>
            <a:r>
              <a:rPr lang="en-US" sz="1000" dirty="0" err="1"/>
              <a:t>Tohtal</a:t>
            </a:r>
            <a:r>
              <a:rPr lang="en-US" sz="1000" dirty="0"/>
              <a:t> Real Estate</a:t>
            </a:r>
          </a:p>
          <a:p>
            <a:r>
              <a:rPr lang="en-US" sz="1000" dirty="0"/>
              <a:t>Planet Fitness</a:t>
            </a:r>
          </a:p>
          <a:p>
            <a:r>
              <a:rPr lang="en-US" sz="1000" dirty="0"/>
              <a:t>Delta Diablo</a:t>
            </a:r>
          </a:p>
          <a:p>
            <a:r>
              <a:rPr lang="en-US" sz="1000" dirty="0"/>
              <a:t>Diamond Ridge Health Care</a:t>
            </a:r>
          </a:p>
          <a:p>
            <a:r>
              <a:rPr lang="en-US" sz="1000" dirty="0"/>
              <a:t>Concord Pavilion</a:t>
            </a:r>
          </a:p>
        </p:txBody>
      </p:sp>
      <p:sp>
        <p:nvSpPr>
          <p:cNvPr id="7" name="Content Placeholder 2"/>
          <p:cNvSpPr txBox="1">
            <a:spLocks/>
          </p:cNvSpPr>
          <p:nvPr/>
        </p:nvSpPr>
        <p:spPr bwMode="auto">
          <a:xfrm>
            <a:off x="4501731" y="1524000"/>
            <a:ext cx="4267200" cy="5181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r>
              <a:rPr lang="en-US" sz="1000" dirty="0"/>
              <a:t>Candidate Forum Mixer</a:t>
            </a:r>
          </a:p>
          <a:p>
            <a:r>
              <a:rPr lang="en-US" sz="1000" dirty="0"/>
              <a:t>Hampton Inn</a:t>
            </a:r>
            <a:endParaRPr lang="en-US" sz="1000" u="sng" kern="0" dirty="0"/>
          </a:p>
          <a:p>
            <a:pPr marL="0" indent="0">
              <a:buNone/>
            </a:pPr>
            <a:r>
              <a:rPr lang="en-US" sz="1000" b="1" u="sng" kern="0" dirty="0"/>
              <a:t>Ribbon Cuttings</a:t>
            </a:r>
            <a:endParaRPr lang="en-US" sz="1000" b="1" kern="0" dirty="0"/>
          </a:p>
          <a:p>
            <a:r>
              <a:rPr lang="en-US" sz="1000" kern="0" dirty="0"/>
              <a:t>Planet Fitness</a:t>
            </a:r>
          </a:p>
          <a:p>
            <a:r>
              <a:rPr lang="en-US" sz="1000" kern="0" dirty="0"/>
              <a:t>Cricket Wireless</a:t>
            </a:r>
          </a:p>
          <a:p>
            <a:r>
              <a:rPr lang="en-US" sz="1000" kern="0" dirty="0" err="1"/>
              <a:t>Tohtal</a:t>
            </a:r>
            <a:r>
              <a:rPr lang="en-US" sz="1000" kern="0" dirty="0"/>
              <a:t> Real Estate</a:t>
            </a:r>
          </a:p>
          <a:p>
            <a:r>
              <a:rPr lang="en-US" sz="1000" kern="0" dirty="0"/>
              <a:t>Seniors Helping Seniors</a:t>
            </a:r>
          </a:p>
          <a:p>
            <a:r>
              <a:rPr lang="en-US" sz="1000" kern="0" dirty="0"/>
              <a:t>Self Help Federal Credit Union</a:t>
            </a:r>
          </a:p>
          <a:p>
            <a:r>
              <a:rPr lang="en-US" sz="1000" kern="0" dirty="0" err="1"/>
              <a:t>Wallys</a:t>
            </a:r>
            <a:r>
              <a:rPr lang="en-US" sz="1000" kern="0" dirty="0"/>
              <a:t> Rentals</a:t>
            </a:r>
          </a:p>
          <a:p>
            <a:pPr marL="0" indent="0">
              <a:buNone/>
            </a:pPr>
            <a:endParaRPr lang="en-US" sz="1000" u="sng" kern="0" dirty="0"/>
          </a:p>
          <a:p>
            <a:pPr marL="0" indent="0">
              <a:buNone/>
            </a:pPr>
            <a:r>
              <a:rPr lang="en-US" sz="1000" b="1" u="sng" kern="0" dirty="0"/>
              <a:t>Morning Business Building Workshops “Morning Business Builders”</a:t>
            </a:r>
            <a:endParaRPr lang="en-US" sz="1000" b="1" kern="0" dirty="0"/>
          </a:p>
          <a:p>
            <a:r>
              <a:rPr lang="en-US" sz="1000" kern="0" dirty="0"/>
              <a:t>Link &amp; Learn Jim Frazier’s Office-workers comp &amp; paid sick leave</a:t>
            </a:r>
          </a:p>
          <a:p>
            <a:r>
              <a:rPr lang="en-US" sz="1000" kern="0" dirty="0" err="1"/>
              <a:t>Pokemon</a:t>
            </a:r>
            <a:r>
              <a:rPr lang="en-US" sz="1000" kern="0" dirty="0"/>
              <a:t> Go Workshop</a:t>
            </a:r>
          </a:p>
          <a:p>
            <a:r>
              <a:rPr lang="en-US" sz="1000" kern="0" dirty="0"/>
              <a:t>The Power of the Inbox - Smart Simple Marketing by Wil Hart</a:t>
            </a:r>
          </a:p>
          <a:p>
            <a:r>
              <a:rPr lang="en-US" sz="1000" kern="0" dirty="0"/>
              <a:t>How To Use Social Media to Increase Revenue &amp; Build your Business - Smart Simple Marketing</a:t>
            </a:r>
          </a:p>
          <a:p>
            <a:r>
              <a:rPr lang="en-US" sz="1000" kern="0" dirty="0"/>
              <a:t>Engaging Content that Makes You Money</a:t>
            </a:r>
          </a:p>
          <a:p>
            <a:r>
              <a:rPr lang="en-US" sz="1000" kern="0" dirty="0"/>
              <a:t>Healthy Employees, Healthy Bottom Line - SBM</a:t>
            </a:r>
          </a:p>
          <a:p>
            <a:pPr marL="0" indent="0">
              <a:buNone/>
            </a:pPr>
            <a:br>
              <a:rPr lang="en-US" sz="1000" b="1" kern="0" dirty="0"/>
            </a:br>
            <a:r>
              <a:rPr lang="en-US" sz="1000" b="1" u="sng" kern="0" dirty="0"/>
              <a:t>Members Networking &amp; Development Luncheons “Lunch &amp; Learns”</a:t>
            </a:r>
            <a:endParaRPr lang="en-US" sz="1000" b="1" kern="0" dirty="0"/>
          </a:p>
          <a:p>
            <a:r>
              <a:rPr lang="en-US" sz="1000" kern="0" dirty="0"/>
              <a:t>New Members Appreciation Luncheon</a:t>
            </a:r>
          </a:p>
          <a:p>
            <a:r>
              <a:rPr lang="en-US" sz="1000" kern="0" dirty="0"/>
              <a:t>Access to Capitol 101</a:t>
            </a:r>
          </a:p>
          <a:p>
            <a:r>
              <a:rPr lang="en-US" sz="1000" kern="0" dirty="0"/>
              <a:t>Business Development Series: Learn the Ins and Outs of Doing Business in Pittsburg</a:t>
            </a:r>
          </a:p>
          <a:p>
            <a:endParaRPr lang="en-US" sz="1000" kern="0" dirty="0"/>
          </a:p>
          <a:p>
            <a:pPr marL="0" indent="0">
              <a:buNone/>
            </a:pPr>
            <a:r>
              <a:rPr lang="en-US" sz="1000" b="1" u="sng" kern="0" dirty="0"/>
              <a:t>Evening Chamber Workshops Business After Hours</a:t>
            </a:r>
            <a:endParaRPr lang="en-US" sz="1000" b="1" kern="0" dirty="0"/>
          </a:p>
          <a:p>
            <a:r>
              <a:rPr lang="en-US" sz="1000" kern="0" dirty="0"/>
              <a:t>How Customer Service Impacts Your Bottom Line (Part 1 &amp; Part 2) SBDC</a:t>
            </a:r>
          </a:p>
          <a:p>
            <a:r>
              <a:rPr lang="en-US" sz="1000" kern="0" dirty="0"/>
              <a:t>Get Your Financial House in Order SBDC</a:t>
            </a:r>
          </a:p>
        </p:txBody>
      </p:sp>
    </p:spTree>
  </p:cSld>
  <p:clrMapOvr>
    <a:masterClrMapping/>
  </p:clrMapOvr>
  <p:transition>
    <p:wheel spokes="1"/>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228600" y="533400"/>
            <a:ext cx="7086600" cy="792163"/>
          </a:xfrm>
        </p:spPr>
        <p:txBody>
          <a:bodyPr/>
          <a:lstStyle/>
          <a:p>
            <a:r>
              <a:rPr lang="en-US" b="1" dirty="0"/>
              <a:t>Chamber Accomplishments</a:t>
            </a:r>
          </a:p>
        </p:txBody>
      </p:sp>
      <p:sp>
        <p:nvSpPr>
          <p:cNvPr id="9" name="Content Placeholder 2"/>
          <p:cNvSpPr txBox="1">
            <a:spLocks/>
          </p:cNvSpPr>
          <p:nvPr/>
        </p:nvSpPr>
        <p:spPr bwMode="auto">
          <a:xfrm>
            <a:off x="4634630" y="1660742"/>
            <a:ext cx="4267200" cy="5181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r>
              <a:rPr lang="en-US" sz="1000" kern="0" dirty="0"/>
              <a:t>Why Mobile Matters</a:t>
            </a:r>
          </a:p>
          <a:p>
            <a:r>
              <a:rPr lang="en-US" sz="1000" kern="0" dirty="0"/>
              <a:t>Culture of Connection: Boost Employee Engagement, Productivity, and Innovation</a:t>
            </a:r>
          </a:p>
          <a:p>
            <a:r>
              <a:rPr lang="en-US" sz="1000" kern="0" dirty="0"/>
              <a:t>Building Bootstrapping and Believing in Your Business Website</a:t>
            </a:r>
          </a:p>
          <a:p>
            <a:r>
              <a:rPr lang="en-US" sz="1000" kern="0" dirty="0"/>
              <a:t>10 Tips for Digital Marketing Success in 2016</a:t>
            </a:r>
          </a:p>
          <a:p>
            <a:r>
              <a:rPr lang="en-US" sz="1000" kern="0" dirty="0" err="1"/>
              <a:t>Techonolgy</a:t>
            </a:r>
            <a:r>
              <a:rPr lang="en-US" sz="1000" kern="0" dirty="0"/>
              <a:t> Rules for Small Business Success</a:t>
            </a:r>
          </a:p>
          <a:p>
            <a:r>
              <a:rPr lang="en-US" sz="1000" kern="0" dirty="0"/>
              <a:t>Your own terms: Taking Charge of any negotiations</a:t>
            </a:r>
          </a:p>
          <a:p>
            <a:r>
              <a:rPr lang="en-US" sz="1000" kern="0" dirty="0"/>
              <a:t>Help Your Business say HOLA to the 1.5 trillion </a:t>
            </a:r>
            <a:r>
              <a:rPr lang="en-US" sz="1000" kern="0" dirty="0" err="1"/>
              <a:t>hispanic</a:t>
            </a:r>
            <a:r>
              <a:rPr lang="en-US" sz="1000" kern="0" dirty="0"/>
              <a:t> economy</a:t>
            </a:r>
          </a:p>
          <a:p>
            <a:r>
              <a:rPr lang="en-US" sz="1000" kern="0" dirty="0"/>
              <a:t>Building Practical Learning and Development Frameworks for Real</a:t>
            </a:r>
          </a:p>
          <a:p>
            <a:r>
              <a:rPr lang="en-US" sz="1000" kern="0" dirty="0"/>
              <a:t>World Performance</a:t>
            </a:r>
          </a:p>
          <a:p>
            <a:r>
              <a:rPr lang="en-US" sz="1000" kern="0" dirty="0"/>
              <a:t>Taking the Mystery Out of Voluntary Benefits</a:t>
            </a:r>
          </a:p>
          <a:p>
            <a:r>
              <a:rPr lang="en-US" sz="1000" kern="0" dirty="0"/>
              <a:t>The decline of </a:t>
            </a:r>
            <a:r>
              <a:rPr lang="en-US" sz="1000" kern="0" dirty="0" err="1"/>
              <a:t>magstripe</a:t>
            </a:r>
            <a:r>
              <a:rPr lang="en-US" sz="1000" kern="0" dirty="0"/>
              <a:t> cards and what that means for your business</a:t>
            </a:r>
          </a:p>
          <a:p>
            <a:r>
              <a:rPr lang="en-US" sz="1000" kern="0" dirty="0"/>
              <a:t>Cloud, Mobile, and Social: Great Apps and Services that will grow your business</a:t>
            </a:r>
          </a:p>
          <a:p>
            <a:r>
              <a:rPr lang="en-US" sz="1000" kern="0" dirty="0"/>
              <a:t>Pillars of Profits Online Learning Series</a:t>
            </a:r>
          </a:p>
          <a:p>
            <a:r>
              <a:rPr lang="en-US" sz="1000" kern="0" dirty="0"/>
              <a:t>Tips for getting your Business Financially Fit</a:t>
            </a:r>
          </a:p>
          <a:p>
            <a:r>
              <a:rPr lang="en-US" sz="1000" kern="0" dirty="0"/>
              <a:t>The Talent Development Dilemma</a:t>
            </a:r>
          </a:p>
          <a:p>
            <a:r>
              <a:rPr lang="en-US" sz="1000" kern="0" dirty="0"/>
              <a:t>Seeing Systems to Better Address Complex Organizational Problems</a:t>
            </a:r>
          </a:p>
          <a:p>
            <a:r>
              <a:rPr lang="en-US" sz="1000" kern="0" dirty="0"/>
              <a:t>The 10 Laws of Trust</a:t>
            </a:r>
          </a:p>
          <a:p>
            <a:r>
              <a:rPr lang="en-US" sz="1000" kern="0" dirty="0"/>
              <a:t>The Impact of Newly </a:t>
            </a:r>
            <a:r>
              <a:rPr lang="en-US" sz="1000" kern="0" dirty="0" err="1"/>
              <a:t>Passwed</a:t>
            </a:r>
            <a:r>
              <a:rPr lang="en-US" sz="1000" kern="0" dirty="0"/>
              <a:t> Overtime Regulations on Small Business</a:t>
            </a:r>
          </a:p>
          <a:p>
            <a:r>
              <a:rPr lang="en-US" sz="1000" kern="0" dirty="0"/>
              <a:t>Managing Opposites</a:t>
            </a:r>
          </a:p>
          <a:p>
            <a:r>
              <a:rPr lang="en-US" sz="1000" kern="0" dirty="0"/>
              <a:t>Training Our Brains: What Neuroscience Can teach us about leadership</a:t>
            </a:r>
          </a:p>
          <a:p>
            <a:r>
              <a:rPr lang="en-US" sz="1000" kern="0" dirty="0"/>
              <a:t>How to successfully manage a government project</a:t>
            </a:r>
          </a:p>
          <a:p>
            <a:r>
              <a:rPr lang="en-US" sz="1000" kern="0" dirty="0"/>
              <a:t>Get Big things Done: Unleash Your Connectional Intelligence</a:t>
            </a:r>
          </a:p>
        </p:txBody>
      </p:sp>
      <p:sp>
        <p:nvSpPr>
          <p:cNvPr id="10" name="Content Placeholder 2"/>
          <p:cNvSpPr txBox="1">
            <a:spLocks/>
          </p:cNvSpPr>
          <p:nvPr/>
        </p:nvSpPr>
        <p:spPr bwMode="auto">
          <a:xfrm>
            <a:off x="367430" y="1676400"/>
            <a:ext cx="4267200" cy="5181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buNone/>
            </a:pPr>
            <a:r>
              <a:rPr lang="en-US" sz="1000" b="1" kern="0" dirty="0"/>
              <a:t>Coffee and Commerce with Chief Addington</a:t>
            </a:r>
          </a:p>
          <a:p>
            <a:pPr marL="0" indent="0">
              <a:buNone/>
            </a:pPr>
            <a:br>
              <a:rPr lang="en-US" sz="1000" kern="0" dirty="0"/>
            </a:br>
            <a:r>
              <a:rPr lang="en-US" sz="1000" b="1" u="sng" kern="0" dirty="0"/>
              <a:t>Chamber Assistance Projects</a:t>
            </a:r>
          </a:p>
          <a:p>
            <a:r>
              <a:rPr lang="en-US" sz="1000" kern="0" dirty="0"/>
              <a:t>National Coffee with a Cop Day</a:t>
            </a:r>
          </a:p>
          <a:p>
            <a:r>
              <a:rPr lang="en-US" sz="1000" kern="0" dirty="0"/>
              <a:t>Chips with a Cop @ Mecca</a:t>
            </a:r>
          </a:p>
          <a:p>
            <a:r>
              <a:rPr lang="en-US" sz="1000" kern="0" dirty="0"/>
              <a:t>California Theatre Venue for Artists</a:t>
            </a:r>
          </a:p>
          <a:p>
            <a:r>
              <a:rPr lang="en-US" sz="1000" kern="0" dirty="0"/>
              <a:t>Phyllis Gordon Financial Responsibility for </a:t>
            </a:r>
            <a:r>
              <a:rPr lang="en-US" sz="1000" kern="0" dirty="0" err="1"/>
              <a:t>Highschool</a:t>
            </a:r>
            <a:r>
              <a:rPr lang="en-US" sz="1000" kern="0" dirty="0"/>
              <a:t> Girls</a:t>
            </a:r>
          </a:p>
          <a:p>
            <a:r>
              <a:rPr lang="en-US" sz="1000" kern="0" dirty="0"/>
              <a:t>Target Marketing SBDC</a:t>
            </a:r>
          </a:p>
          <a:p>
            <a:r>
              <a:rPr lang="en-US" sz="1000" kern="0" dirty="0"/>
              <a:t>How to write an effective business plan (Part 1 &amp; Part 2) SBDC</a:t>
            </a:r>
          </a:p>
          <a:p>
            <a:r>
              <a:rPr lang="en-US" sz="1000" kern="0" dirty="0"/>
              <a:t>What are your customers saying about you?</a:t>
            </a:r>
          </a:p>
          <a:p>
            <a:r>
              <a:rPr lang="en-US" sz="1000" kern="0" dirty="0"/>
              <a:t>Financial Workshop 4 Part Series SBDC</a:t>
            </a:r>
          </a:p>
          <a:p>
            <a:r>
              <a:rPr lang="en-US" sz="1000" kern="0" dirty="0"/>
              <a:t>Target Marketing Strategies for Your Business Mitch Hardin</a:t>
            </a:r>
          </a:p>
          <a:p>
            <a:pPr marL="0" indent="0">
              <a:buNone/>
            </a:pPr>
            <a:endParaRPr lang="en-US" sz="1000" kern="0" dirty="0"/>
          </a:p>
          <a:p>
            <a:pPr marL="0" indent="0">
              <a:buNone/>
            </a:pPr>
            <a:r>
              <a:rPr lang="en-US" sz="1000" b="1" u="sng" kern="0" dirty="0"/>
              <a:t>Hispanic Outreach</a:t>
            </a:r>
          </a:p>
          <a:p>
            <a:r>
              <a:rPr lang="en-US" sz="1000" kern="0" dirty="0" err="1"/>
              <a:t>Estrategias</a:t>
            </a:r>
            <a:r>
              <a:rPr lang="en-US" sz="1000" kern="0" dirty="0"/>
              <a:t> </a:t>
            </a:r>
            <a:r>
              <a:rPr lang="en-US" sz="1000" kern="0" dirty="0" err="1"/>
              <a:t>Fundamentales</a:t>
            </a:r>
            <a:r>
              <a:rPr lang="en-US" sz="1000" kern="0" dirty="0"/>
              <a:t> Para…</a:t>
            </a:r>
          </a:p>
          <a:p>
            <a:r>
              <a:rPr lang="en-US" sz="1000" kern="0" dirty="0" err="1"/>
              <a:t>Planeamiento</a:t>
            </a:r>
            <a:r>
              <a:rPr lang="en-US" sz="1000" kern="0" dirty="0"/>
              <a:t> Para </a:t>
            </a:r>
            <a:r>
              <a:rPr lang="en-US" sz="1000" kern="0" dirty="0" err="1"/>
              <a:t>Hacer</a:t>
            </a:r>
            <a:r>
              <a:rPr lang="en-US" sz="1000" kern="0" dirty="0"/>
              <a:t> </a:t>
            </a:r>
            <a:r>
              <a:rPr lang="en-US" sz="1000" kern="0" dirty="0" err="1"/>
              <a:t>Crecer</a:t>
            </a:r>
            <a:r>
              <a:rPr lang="en-US" sz="1000" kern="0" dirty="0"/>
              <a:t> y </a:t>
            </a:r>
            <a:r>
              <a:rPr lang="en-US" sz="1000" kern="0" dirty="0" err="1"/>
              <a:t>Comenzar</a:t>
            </a:r>
            <a:r>
              <a:rPr lang="en-US" sz="1000" kern="0" dirty="0"/>
              <a:t> </a:t>
            </a:r>
            <a:r>
              <a:rPr lang="en-US" sz="1000" kern="0" dirty="0" err="1"/>
              <a:t>su</a:t>
            </a:r>
            <a:r>
              <a:rPr lang="en-US" sz="1000" kern="0" dirty="0"/>
              <a:t> </a:t>
            </a:r>
            <a:r>
              <a:rPr lang="en-US" sz="1000" kern="0" dirty="0" err="1"/>
              <a:t>Negocio</a:t>
            </a:r>
            <a:r>
              <a:rPr lang="en-US" sz="1000" kern="0" dirty="0"/>
              <a:t> Con </a:t>
            </a:r>
            <a:r>
              <a:rPr lang="en-US" sz="1000" kern="0" dirty="0" err="1"/>
              <a:t>Exito</a:t>
            </a:r>
            <a:r>
              <a:rPr lang="en-US" sz="1000" kern="0" dirty="0"/>
              <a:t>-Pittsburg ( 8 WEEKS)</a:t>
            </a:r>
          </a:p>
          <a:p>
            <a:pPr marL="0" indent="0">
              <a:buNone/>
            </a:pPr>
            <a:br>
              <a:rPr lang="en-US" sz="1000" kern="0" dirty="0"/>
            </a:br>
            <a:r>
              <a:rPr lang="en-US" sz="1000" b="1" u="sng" kern="0" dirty="0"/>
              <a:t>Webinars</a:t>
            </a:r>
          </a:p>
          <a:p>
            <a:r>
              <a:rPr lang="en-US" sz="1000" kern="0" dirty="0"/>
              <a:t>2016 Trends in Corporate Governance</a:t>
            </a:r>
          </a:p>
          <a:p>
            <a:r>
              <a:rPr lang="en-US" sz="1000" kern="0" dirty="0"/>
              <a:t>Live Webinar 3/10: Understanding Business Credit</a:t>
            </a:r>
          </a:p>
          <a:p>
            <a:r>
              <a:rPr lang="en-US" sz="1000" kern="0" dirty="0"/>
              <a:t>Keep Your Company’s Name, Brands, and Logos from Being Ripped Off</a:t>
            </a:r>
          </a:p>
          <a:p>
            <a:r>
              <a:rPr lang="en-US" sz="1000" kern="0" dirty="0"/>
              <a:t>It’s Not What You Say but How You Say It</a:t>
            </a:r>
          </a:p>
          <a:p>
            <a:r>
              <a:rPr lang="en-US" sz="1000" kern="0" dirty="0"/>
              <a:t>Save an Hour Per Day and Grow Your Business Through Better Email Habits</a:t>
            </a:r>
          </a:p>
          <a:p>
            <a:r>
              <a:rPr lang="en-US" sz="1000" kern="0" dirty="0"/>
              <a:t>How </a:t>
            </a:r>
            <a:r>
              <a:rPr lang="en-US" sz="1000" kern="0" dirty="0" err="1"/>
              <a:t>IoT</a:t>
            </a:r>
            <a:r>
              <a:rPr lang="en-US" sz="1000" kern="0" dirty="0"/>
              <a:t> Creates the New Customer Relationship</a:t>
            </a:r>
          </a:p>
          <a:p>
            <a:r>
              <a:rPr lang="en-US" sz="1000" kern="0" dirty="0"/>
              <a:t>Making Smarter More Persuasive Data Visualizations</a:t>
            </a:r>
          </a:p>
        </p:txBody>
      </p:sp>
    </p:spTree>
  </p:cSld>
  <p:clrMapOvr>
    <a:masterClrMapping/>
  </p:clrMapOvr>
  <p:transition>
    <p:wheel spokes="1"/>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228600" y="533400"/>
            <a:ext cx="7086600" cy="792163"/>
          </a:xfrm>
        </p:spPr>
        <p:txBody>
          <a:bodyPr/>
          <a:lstStyle/>
          <a:p>
            <a:r>
              <a:rPr lang="en-US" b="1" dirty="0"/>
              <a:t>Chamber Accomplishments</a:t>
            </a:r>
          </a:p>
        </p:txBody>
      </p:sp>
      <p:sp>
        <p:nvSpPr>
          <p:cNvPr id="8" name="Content Placeholder 2"/>
          <p:cNvSpPr txBox="1">
            <a:spLocks/>
          </p:cNvSpPr>
          <p:nvPr/>
        </p:nvSpPr>
        <p:spPr bwMode="auto">
          <a:xfrm>
            <a:off x="228600" y="1524000"/>
            <a:ext cx="4267200" cy="5181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buNone/>
            </a:pPr>
            <a:r>
              <a:rPr lang="en-US" sz="1000" b="1" u="sng" kern="0" dirty="0"/>
              <a:t>ELL</a:t>
            </a:r>
          </a:p>
          <a:p>
            <a:r>
              <a:rPr lang="en-US" sz="1000" kern="0" dirty="0"/>
              <a:t>What Women of Today Can Learn from Rosie the Riveter and Her Friends</a:t>
            </a:r>
          </a:p>
          <a:p>
            <a:r>
              <a:rPr lang="en-US" sz="1000" kern="0" dirty="0"/>
              <a:t>First Impression</a:t>
            </a:r>
          </a:p>
          <a:p>
            <a:r>
              <a:rPr lang="en-US" sz="1000" kern="0" dirty="0"/>
              <a:t>Celebrate Health &amp; Wellness</a:t>
            </a:r>
          </a:p>
          <a:p>
            <a:r>
              <a:rPr lang="en-US" sz="1000" kern="0" dirty="0"/>
              <a:t>Tony Robbins Life Coach-Take Your Life to the Next Level</a:t>
            </a:r>
          </a:p>
          <a:p>
            <a:pPr marL="0" indent="0">
              <a:buNone/>
            </a:pPr>
            <a:endParaRPr lang="en-US" sz="1000" kern="0" dirty="0"/>
          </a:p>
          <a:p>
            <a:pPr>
              <a:buNone/>
            </a:pPr>
            <a:r>
              <a:rPr lang="en-US" sz="1000" b="1" u="sng" dirty="0">
                <a:solidFill>
                  <a:schemeClr val="tx2"/>
                </a:solidFill>
              </a:rPr>
              <a:t>Redeveloped Neighborhood Marketing &amp; Development Series</a:t>
            </a:r>
            <a:endParaRPr lang="en-US" sz="1000" b="1" dirty="0">
              <a:solidFill>
                <a:schemeClr val="tx2"/>
              </a:solidFill>
            </a:endParaRPr>
          </a:p>
          <a:p>
            <a:r>
              <a:rPr lang="en-US" sz="1000" dirty="0">
                <a:solidFill>
                  <a:schemeClr val="tx2"/>
                </a:solidFill>
              </a:rPr>
              <a:t>Highlands Shopping Center</a:t>
            </a:r>
            <a:endParaRPr lang="en-US" sz="1000" b="1" dirty="0">
              <a:solidFill>
                <a:schemeClr val="tx2"/>
              </a:solidFill>
            </a:endParaRPr>
          </a:p>
          <a:p>
            <a:r>
              <a:rPr lang="en-US" sz="1000" dirty="0">
                <a:solidFill>
                  <a:schemeClr val="tx2"/>
                </a:solidFill>
              </a:rPr>
              <a:t>Atlantic Plaza Shopping Center</a:t>
            </a:r>
            <a:endParaRPr lang="en-US" sz="1000" b="1" dirty="0">
              <a:solidFill>
                <a:schemeClr val="tx2"/>
              </a:solidFill>
            </a:endParaRPr>
          </a:p>
          <a:p>
            <a:r>
              <a:rPr lang="en-US" sz="1000" dirty="0">
                <a:solidFill>
                  <a:schemeClr val="tx2"/>
                </a:solidFill>
              </a:rPr>
              <a:t>Century Plaza Shopping Center</a:t>
            </a:r>
            <a:endParaRPr lang="en-US" sz="1000" b="1" dirty="0">
              <a:solidFill>
                <a:schemeClr val="tx2"/>
              </a:solidFill>
            </a:endParaRPr>
          </a:p>
          <a:p>
            <a:r>
              <a:rPr lang="en-US" sz="1000" dirty="0">
                <a:solidFill>
                  <a:schemeClr val="tx2"/>
                </a:solidFill>
              </a:rPr>
              <a:t>Old Town Pittsburg</a:t>
            </a:r>
            <a:endParaRPr lang="en-US" sz="1000" b="1" dirty="0">
              <a:solidFill>
                <a:schemeClr val="tx2"/>
              </a:solidFill>
            </a:endParaRPr>
          </a:p>
          <a:p>
            <a:r>
              <a:rPr lang="en-US" sz="1000" dirty="0">
                <a:solidFill>
                  <a:schemeClr val="tx2"/>
                </a:solidFill>
              </a:rPr>
              <a:t>Pittsburg Towne Center</a:t>
            </a:r>
            <a:endParaRPr lang="en-US" sz="1000" b="1" dirty="0">
              <a:solidFill>
                <a:schemeClr val="tx2"/>
              </a:solidFill>
            </a:endParaRPr>
          </a:p>
          <a:p>
            <a:r>
              <a:rPr lang="en-US" sz="1000" dirty="0">
                <a:solidFill>
                  <a:schemeClr val="tx2"/>
                </a:solidFill>
              </a:rPr>
              <a:t>Wal-Mart Shopping Center</a:t>
            </a:r>
            <a:endParaRPr lang="en-US" sz="1000" b="1" dirty="0">
              <a:solidFill>
                <a:schemeClr val="tx2"/>
              </a:solidFill>
            </a:endParaRPr>
          </a:p>
          <a:p>
            <a:pPr>
              <a:buNone/>
            </a:pPr>
            <a:r>
              <a:rPr lang="en-US" sz="1000" b="1" u="sng" dirty="0">
                <a:solidFill>
                  <a:schemeClr val="tx2"/>
                </a:solidFill>
              </a:rPr>
              <a:t>City Marketing &amp; Promotions “Keep it Local Pittsburg”</a:t>
            </a:r>
            <a:endParaRPr lang="en-US" sz="1000" b="1" dirty="0">
              <a:solidFill>
                <a:schemeClr val="tx2"/>
              </a:solidFill>
            </a:endParaRPr>
          </a:p>
          <a:p>
            <a:r>
              <a:rPr lang="en-US" sz="1000" dirty="0">
                <a:solidFill>
                  <a:schemeClr val="tx2"/>
                </a:solidFill>
              </a:rPr>
              <a:t>Neighborhood Champions in AMEX Small Business Saturday</a:t>
            </a:r>
          </a:p>
          <a:p>
            <a:r>
              <a:rPr lang="en-US" sz="1000" dirty="0">
                <a:solidFill>
                  <a:schemeClr val="tx2"/>
                </a:solidFill>
              </a:rPr>
              <a:t>Century Plaza Halloween </a:t>
            </a:r>
            <a:r>
              <a:rPr lang="en-US" sz="1000" dirty="0" err="1">
                <a:solidFill>
                  <a:schemeClr val="tx2"/>
                </a:solidFill>
              </a:rPr>
              <a:t>Spooktacular</a:t>
            </a:r>
            <a:endParaRPr lang="en-US" sz="1000" b="1" dirty="0">
              <a:solidFill>
                <a:schemeClr val="tx2"/>
              </a:solidFill>
            </a:endParaRPr>
          </a:p>
          <a:p>
            <a:r>
              <a:rPr lang="en-US" sz="1000" dirty="0">
                <a:solidFill>
                  <a:schemeClr val="tx2"/>
                </a:solidFill>
              </a:rPr>
              <a:t>Annual Pittsburg Seafood &amp; Music Festival</a:t>
            </a:r>
          </a:p>
          <a:p>
            <a:r>
              <a:rPr lang="en-US" sz="1000" dirty="0">
                <a:solidFill>
                  <a:schemeClr val="tx2"/>
                </a:solidFill>
              </a:rPr>
              <a:t>Holiday with Santa Event-2 dates</a:t>
            </a:r>
          </a:p>
          <a:p>
            <a:pPr>
              <a:buNone/>
            </a:pPr>
            <a:r>
              <a:rPr lang="en-US" sz="1000" b="1" u="sng" dirty="0">
                <a:solidFill>
                  <a:schemeClr val="tx2"/>
                </a:solidFill>
              </a:rPr>
              <a:t>Strategic Partnership Events</a:t>
            </a:r>
            <a:endParaRPr lang="en-US" sz="1000" b="1" dirty="0">
              <a:solidFill>
                <a:schemeClr val="tx2"/>
              </a:solidFill>
            </a:endParaRPr>
          </a:p>
          <a:p>
            <a:r>
              <a:rPr lang="en-US" sz="1000" dirty="0">
                <a:solidFill>
                  <a:schemeClr val="tx2"/>
                </a:solidFill>
              </a:rPr>
              <a:t>State of the City Luncheon</a:t>
            </a:r>
          </a:p>
          <a:p>
            <a:r>
              <a:rPr lang="en-US" sz="1000" dirty="0">
                <a:solidFill>
                  <a:schemeClr val="tx2"/>
                </a:solidFill>
              </a:rPr>
              <a:t>Annual Career Fair</a:t>
            </a:r>
          </a:p>
          <a:p>
            <a:r>
              <a:rPr lang="en-US" sz="1000" dirty="0">
                <a:solidFill>
                  <a:schemeClr val="tx2"/>
                </a:solidFill>
              </a:rPr>
              <a:t>Annual PHS Mock Interviews Day</a:t>
            </a:r>
          </a:p>
          <a:p>
            <a:r>
              <a:rPr lang="en-US" sz="1000" dirty="0">
                <a:solidFill>
                  <a:schemeClr val="tx2"/>
                </a:solidFill>
              </a:rPr>
              <a:t>Discover Pittsburg Broker’s Meetings</a:t>
            </a:r>
          </a:p>
          <a:p>
            <a:pPr>
              <a:buNone/>
            </a:pPr>
            <a:r>
              <a:rPr lang="en-US" sz="1000" b="1" u="sng" dirty="0">
                <a:solidFill>
                  <a:schemeClr val="tx2"/>
                </a:solidFill>
              </a:rPr>
              <a:t>Chamber Events</a:t>
            </a:r>
            <a:endParaRPr lang="en-US" sz="1000" b="1" dirty="0">
              <a:solidFill>
                <a:schemeClr val="tx2"/>
              </a:solidFill>
            </a:endParaRPr>
          </a:p>
          <a:p>
            <a:r>
              <a:rPr lang="en-US" sz="1000" dirty="0">
                <a:solidFill>
                  <a:schemeClr val="tx2"/>
                </a:solidFill>
              </a:rPr>
              <a:t>Annual Installation &amp; Awards Luncheon</a:t>
            </a:r>
          </a:p>
          <a:p>
            <a:pPr>
              <a:buNone/>
            </a:pPr>
            <a:r>
              <a:rPr lang="en-US" sz="1000" b="1" u="sng" dirty="0">
                <a:solidFill>
                  <a:schemeClr val="tx2"/>
                </a:solidFill>
              </a:rPr>
              <a:t>Meet your Community leaders “Meet &amp; Greets”</a:t>
            </a:r>
            <a:endParaRPr lang="en-US" sz="1000" b="1" dirty="0">
              <a:solidFill>
                <a:schemeClr val="tx2"/>
              </a:solidFill>
            </a:endParaRPr>
          </a:p>
          <a:p>
            <a:r>
              <a:rPr lang="en-US" sz="1000" b="1" dirty="0">
                <a:solidFill>
                  <a:schemeClr val="tx2"/>
                </a:solidFill>
              </a:rPr>
              <a:t>Pittsburg PD</a:t>
            </a:r>
            <a:r>
              <a:rPr lang="en-US" sz="1000" dirty="0">
                <a:solidFill>
                  <a:schemeClr val="tx2"/>
                </a:solidFill>
              </a:rPr>
              <a:t>/City Council/PCC Board/Big Business CEO’s</a:t>
            </a:r>
          </a:p>
          <a:p>
            <a:r>
              <a:rPr lang="en-US" sz="1000" dirty="0">
                <a:solidFill>
                  <a:schemeClr val="tx2"/>
                </a:solidFill>
              </a:rPr>
              <a:t>Coffee with Chief Addington</a:t>
            </a:r>
          </a:p>
          <a:p>
            <a:pPr>
              <a:buFont typeface="Arial" pitchFamily="34" charset="0"/>
              <a:buChar char="•"/>
            </a:pPr>
            <a:endParaRPr lang="en-US" sz="1000" dirty="0">
              <a:solidFill>
                <a:schemeClr val="accent1">
                  <a:lumMod val="75000"/>
                </a:schemeClr>
              </a:solidFill>
            </a:endParaRPr>
          </a:p>
        </p:txBody>
      </p:sp>
      <p:sp>
        <p:nvSpPr>
          <p:cNvPr id="9" name="Content Placeholder 2"/>
          <p:cNvSpPr txBox="1">
            <a:spLocks/>
          </p:cNvSpPr>
          <p:nvPr/>
        </p:nvSpPr>
        <p:spPr bwMode="auto">
          <a:xfrm>
            <a:off x="4599472" y="1676400"/>
            <a:ext cx="4267200" cy="5181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a:buNone/>
            </a:pPr>
            <a:r>
              <a:rPr lang="en-US" sz="1000" b="1" u="sng" dirty="0">
                <a:solidFill>
                  <a:schemeClr val="tx2"/>
                </a:solidFill>
              </a:rPr>
              <a:t>Business to Business Mentorship “One on One’s”</a:t>
            </a:r>
            <a:endParaRPr lang="en-US" sz="1000" b="1" dirty="0">
              <a:solidFill>
                <a:schemeClr val="tx2"/>
              </a:solidFill>
            </a:endParaRPr>
          </a:p>
          <a:p>
            <a:r>
              <a:rPr lang="en-US" sz="1000" dirty="0">
                <a:solidFill>
                  <a:schemeClr val="tx2"/>
                </a:solidFill>
              </a:rPr>
              <a:t>Business to Business Mentorship Sessions</a:t>
            </a:r>
          </a:p>
          <a:p>
            <a:pPr>
              <a:buNone/>
            </a:pPr>
            <a:r>
              <a:rPr lang="en-US" sz="1000" b="1" u="sng" dirty="0">
                <a:solidFill>
                  <a:schemeClr val="tx2"/>
                </a:solidFill>
              </a:rPr>
              <a:t>Member Led Workshops “Peer to Peer”</a:t>
            </a:r>
            <a:endParaRPr lang="en-US" sz="1000" b="1" dirty="0">
              <a:solidFill>
                <a:schemeClr val="tx2"/>
              </a:solidFill>
            </a:endParaRPr>
          </a:p>
          <a:p>
            <a:r>
              <a:rPr lang="en-US" sz="1000" dirty="0">
                <a:solidFill>
                  <a:schemeClr val="tx2"/>
                </a:solidFill>
              </a:rPr>
              <a:t>Member Led Business Development Workshops</a:t>
            </a:r>
          </a:p>
          <a:p>
            <a:pPr marL="0" indent="0">
              <a:buNone/>
            </a:pPr>
            <a:endParaRPr lang="en-US" sz="1000" b="1" kern="0" dirty="0"/>
          </a:p>
          <a:p>
            <a:pPr>
              <a:buNone/>
            </a:pPr>
            <a:r>
              <a:rPr lang="en-US" sz="1000" b="1" u="sng" dirty="0">
                <a:solidFill>
                  <a:schemeClr val="tx2"/>
                </a:solidFill>
              </a:rPr>
              <a:t>Materials produced by the Pittsburg Chamber of Commerce</a:t>
            </a:r>
            <a:endParaRPr lang="en-US" sz="1000" b="1" dirty="0">
              <a:solidFill>
                <a:schemeClr val="tx2"/>
              </a:solidFill>
            </a:endParaRPr>
          </a:p>
          <a:p>
            <a:pPr>
              <a:buFont typeface="Arial" pitchFamily="34" charset="0"/>
              <a:buChar char="•"/>
            </a:pPr>
            <a:r>
              <a:rPr lang="en-US" sz="1000" b="1" dirty="0">
                <a:solidFill>
                  <a:schemeClr val="tx2"/>
                </a:solidFill>
              </a:rPr>
              <a:t>           </a:t>
            </a:r>
            <a:r>
              <a:rPr lang="en-US" sz="1000" dirty="0">
                <a:solidFill>
                  <a:schemeClr val="tx2"/>
                </a:solidFill>
              </a:rPr>
              <a:t>Official City of Pittsburg City Guide-May 2016</a:t>
            </a:r>
          </a:p>
          <a:p>
            <a:pPr>
              <a:buFont typeface="Arial" pitchFamily="34" charset="0"/>
              <a:buChar char="•"/>
            </a:pPr>
            <a:r>
              <a:rPr lang="en-US" sz="1000" dirty="0">
                <a:solidFill>
                  <a:schemeClr val="tx2"/>
                </a:solidFill>
              </a:rPr>
              <a:t>           Business Directory </a:t>
            </a:r>
          </a:p>
          <a:p>
            <a:pPr>
              <a:buFont typeface="Arial" pitchFamily="34" charset="0"/>
              <a:buChar char="•"/>
            </a:pPr>
            <a:r>
              <a:rPr lang="en-US" sz="1000" dirty="0">
                <a:solidFill>
                  <a:schemeClr val="tx2"/>
                </a:solidFill>
              </a:rPr>
              <a:t>           Business Relocation Packets</a:t>
            </a:r>
          </a:p>
          <a:p>
            <a:pPr>
              <a:buFont typeface="Arial" pitchFamily="34" charset="0"/>
              <a:buChar char="•"/>
            </a:pPr>
            <a:r>
              <a:rPr lang="en-US" sz="1000" dirty="0">
                <a:solidFill>
                  <a:schemeClr val="tx2"/>
                </a:solidFill>
              </a:rPr>
              <a:t>           Resident Relocation Packets</a:t>
            </a:r>
          </a:p>
          <a:p>
            <a:pPr>
              <a:buFont typeface="Arial" pitchFamily="34" charset="0"/>
              <a:buChar char="•"/>
            </a:pPr>
            <a:r>
              <a:rPr lang="en-US" sz="1000" dirty="0">
                <a:solidFill>
                  <a:schemeClr val="tx2"/>
                </a:solidFill>
              </a:rPr>
              <a:t>           Monthly Pittsburg Business Today Newsletter</a:t>
            </a:r>
          </a:p>
          <a:p>
            <a:pPr>
              <a:buFont typeface="Arial" pitchFamily="34" charset="0"/>
              <a:buChar char="•"/>
            </a:pPr>
            <a:r>
              <a:rPr lang="en-US" sz="1000" dirty="0">
                <a:solidFill>
                  <a:schemeClr val="tx2"/>
                </a:solidFill>
              </a:rPr>
              <a:t>           Weekly E-Blast </a:t>
            </a:r>
          </a:p>
          <a:p>
            <a:pPr>
              <a:buFont typeface="Arial" pitchFamily="34" charset="0"/>
              <a:buChar char="•"/>
            </a:pPr>
            <a:r>
              <a:rPr lang="en-US" sz="1000" dirty="0">
                <a:solidFill>
                  <a:schemeClr val="tx2"/>
                </a:solidFill>
              </a:rPr>
              <a:t>           Event &amp; Information Flyers </a:t>
            </a:r>
          </a:p>
          <a:p>
            <a:pPr>
              <a:buNone/>
            </a:pPr>
            <a:r>
              <a:rPr lang="en-US" sz="1000" b="1" u="sng" dirty="0">
                <a:solidFill>
                  <a:schemeClr val="tx2"/>
                </a:solidFill>
              </a:rPr>
              <a:t>Chamber Assistance Projects</a:t>
            </a:r>
            <a:endParaRPr lang="en-US" sz="1000" b="1" dirty="0">
              <a:solidFill>
                <a:schemeClr val="tx2"/>
              </a:solidFill>
            </a:endParaRPr>
          </a:p>
          <a:p>
            <a:pPr>
              <a:buFont typeface="Arial" pitchFamily="34" charset="0"/>
              <a:buChar char="•"/>
            </a:pPr>
            <a:r>
              <a:rPr lang="en-US" sz="1000" dirty="0">
                <a:solidFill>
                  <a:schemeClr val="tx2"/>
                </a:solidFill>
              </a:rPr>
              <a:t>          Relay for Life	</a:t>
            </a:r>
          </a:p>
          <a:p>
            <a:pPr>
              <a:buFont typeface="Arial" pitchFamily="34" charset="0"/>
              <a:buChar char="•"/>
            </a:pPr>
            <a:r>
              <a:rPr lang="en-US" sz="1000" dirty="0">
                <a:solidFill>
                  <a:schemeClr val="tx2"/>
                </a:solidFill>
              </a:rPr>
              <a:t>          National coffee with a cop day</a:t>
            </a:r>
          </a:p>
          <a:p>
            <a:pPr>
              <a:buFont typeface="Arial" pitchFamily="34" charset="0"/>
              <a:buChar char="•"/>
            </a:pPr>
            <a:r>
              <a:rPr lang="en-US" sz="1000" dirty="0">
                <a:solidFill>
                  <a:schemeClr val="tx2"/>
                </a:solidFill>
              </a:rPr>
              <a:t>Chips with a cop at Mecca</a:t>
            </a:r>
          </a:p>
          <a:p>
            <a:pPr>
              <a:buFont typeface="Arial" pitchFamily="34" charset="0"/>
              <a:buChar char="•"/>
            </a:pPr>
            <a:r>
              <a:rPr lang="en-US" sz="1000" dirty="0">
                <a:solidFill>
                  <a:schemeClr val="tx2"/>
                </a:solidFill>
              </a:rPr>
              <a:t>CA Theatre Venue for Artists</a:t>
            </a:r>
          </a:p>
          <a:p>
            <a:pPr>
              <a:buFont typeface="Arial" pitchFamily="34" charset="0"/>
              <a:buChar char="•"/>
            </a:pPr>
            <a:r>
              <a:rPr lang="en-US" sz="1000" dirty="0">
                <a:solidFill>
                  <a:schemeClr val="tx2"/>
                </a:solidFill>
              </a:rPr>
              <a:t>Financial Responsibility for HS Girls</a:t>
            </a:r>
          </a:p>
          <a:p>
            <a:pPr>
              <a:buNone/>
            </a:pPr>
            <a:r>
              <a:rPr lang="en-US" sz="1000" b="1" u="sng" dirty="0">
                <a:solidFill>
                  <a:schemeClr val="tx2"/>
                </a:solidFill>
              </a:rPr>
              <a:t>Chamber Big Business Outreach :Chamber Connections”</a:t>
            </a:r>
            <a:endParaRPr lang="en-US" sz="1000" b="1" dirty="0">
              <a:solidFill>
                <a:schemeClr val="tx2"/>
              </a:solidFill>
            </a:endParaRPr>
          </a:p>
          <a:p>
            <a:pPr marL="400050" indent="-400050">
              <a:buFont typeface="Arial" pitchFamily="34" charset="0"/>
              <a:buChar char="•"/>
            </a:pPr>
            <a:r>
              <a:rPr lang="en-US" sz="1000" dirty="0">
                <a:solidFill>
                  <a:schemeClr val="tx2"/>
                </a:solidFill>
              </a:rPr>
              <a:t>Conduct 2 Yearly Big Business Networking Events aimed to facilitate Networking Opportunities for largest Companies in the community</a:t>
            </a:r>
          </a:p>
          <a:p>
            <a:pPr>
              <a:buNone/>
            </a:pPr>
            <a:r>
              <a:rPr lang="en-US" sz="1000" b="1" u="sng" dirty="0">
                <a:solidFill>
                  <a:schemeClr val="tx2"/>
                </a:solidFill>
              </a:rPr>
              <a:t>Chamber Presentations</a:t>
            </a:r>
            <a:endParaRPr lang="en-US" sz="1000" b="1" dirty="0">
              <a:solidFill>
                <a:schemeClr val="tx2"/>
              </a:solidFill>
            </a:endParaRPr>
          </a:p>
          <a:p>
            <a:pPr>
              <a:buFont typeface="Arial" pitchFamily="34" charset="0"/>
              <a:buChar char="•"/>
            </a:pPr>
            <a:r>
              <a:rPr lang="en-US" sz="1000" dirty="0">
                <a:solidFill>
                  <a:schemeClr val="tx2"/>
                </a:solidFill>
              </a:rPr>
              <a:t>          City Council Presentations &amp; Chamber Updates</a:t>
            </a:r>
          </a:p>
          <a:p>
            <a:pPr>
              <a:buFont typeface="Arial" pitchFamily="34" charset="0"/>
              <a:buChar char="•"/>
            </a:pPr>
            <a:endParaRPr lang="en-US" sz="1000" dirty="0">
              <a:solidFill>
                <a:schemeClr val="accent1">
                  <a:lumMod val="75000"/>
                </a:schemeClr>
              </a:solidFill>
            </a:endParaRPr>
          </a:p>
        </p:txBody>
      </p:sp>
    </p:spTree>
  </p:cSld>
  <p:clrMapOvr>
    <a:masterClrMapping/>
  </p:clrMapOvr>
  <p:transition>
    <p:wheel spokes="1"/>
  </p:transition>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3581400" y="1981200"/>
            <a:ext cx="3276600" cy="715963"/>
          </a:xfrm>
        </p:spPr>
        <p:txBody>
          <a:bodyPr/>
          <a:lstStyle/>
          <a:p>
            <a:r>
              <a:rPr lang="en-US" b="1" dirty="0"/>
              <a:t>Thank You! </a:t>
            </a:r>
          </a:p>
        </p:txBody>
      </p:sp>
      <p:pic>
        <p:nvPicPr>
          <p:cNvPr id="5" name="Picture 4" descr="PCC-clr sqr png.png"/>
          <p:cNvPicPr>
            <a:picLocks noChangeAspect="1"/>
          </p:cNvPicPr>
          <p:nvPr/>
        </p:nvPicPr>
        <p:blipFill>
          <a:blip r:embed="rId4" cstate="print"/>
          <a:stretch>
            <a:fillRect/>
          </a:stretch>
        </p:blipFill>
        <p:spPr>
          <a:xfrm>
            <a:off x="4038600" y="685800"/>
            <a:ext cx="1969012" cy="1203962"/>
          </a:xfrm>
          <a:prstGeom prst="rect">
            <a:avLst/>
          </a:prstGeom>
        </p:spPr>
      </p:pic>
    </p:spTree>
  </p:cSld>
  <p:clrMapOvr>
    <a:masterClrMapping/>
  </p:clrMapOvr>
  <p:transition>
    <p:zoom/>
  </p:transition>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4" name="Content Placeholder 2"/>
          <p:cNvSpPr txBox="1">
            <a:spLocks/>
          </p:cNvSpPr>
          <p:nvPr/>
        </p:nvSpPr>
        <p:spPr bwMode="auto">
          <a:xfrm>
            <a:off x="1981200" y="5867400"/>
            <a:ext cx="6934200" cy="838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sz="1800" b="0" i="0" u="none" strike="noStrike" kern="0" cap="none" spc="0" normalizeH="0" baseline="0" noProof="0" dirty="0">
              <a:ln>
                <a:noFill/>
              </a:ln>
              <a:solidFill>
                <a:schemeClr val="tx1"/>
              </a:solidFill>
              <a:effectLst/>
              <a:uLnTx/>
              <a:uFillTx/>
              <a:latin typeface="+mn-lt"/>
              <a:ea typeface="+mn-ea"/>
              <a:cs typeface="+mn-cs"/>
            </a:endParaRPr>
          </a:p>
        </p:txBody>
      </p:sp>
      <p:pic>
        <p:nvPicPr>
          <p:cNvPr id="11" name="Picture 3" descr="P:\Logos\Chamber Logo-updated 03-26-15\Round with letters.png"/>
          <p:cNvPicPr>
            <a:picLocks noChangeAspect="1" noChangeArrowheads="1"/>
          </p:cNvPicPr>
          <p:nvPr/>
        </p:nvPicPr>
        <p:blipFill>
          <a:blip r:embed="rId4" cstate="print"/>
          <a:srcRect/>
          <a:stretch>
            <a:fillRect/>
          </a:stretch>
        </p:blipFill>
        <p:spPr bwMode="auto">
          <a:xfrm>
            <a:off x="6733072" y="685800"/>
            <a:ext cx="1648928" cy="1600200"/>
          </a:xfrm>
          <a:prstGeom prst="rect">
            <a:avLst/>
          </a:prstGeom>
          <a:noFill/>
        </p:spPr>
      </p:pic>
      <p:pic>
        <p:nvPicPr>
          <p:cNvPr id="13" name="Picture 1"/>
          <p:cNvPicPr>
            <a:picLocks noChangeAspect="1" noChangeArrowheads="1"/>
          </p:cNvPicPr>
          <p:nvPr/>
        </p:nvPicPr>
        <p:blipFill>
          <a:blip r:embed="rId5" cstate="print"/>
          <a:srcRect/>
          <a:stretch>
            <a:fillRect/>
          </a:stretch>
        </p:blipFill>
        <p:spPr bwMode="auto">
          <a:xfrm>
            <a:off x="1884985" y="502607"/>
            <a:ext cx="7126630" cy="5791200"/>
          </a:xfrm>
          <a:prstGeom prst="rect">
            <a:avLst/>
          </a:prstGeom>
          <a:noFill/>
          <a:ln w="9525">
            <a:noFill/>
            <a:miter lim="800000"/>
            <a:headEnd/>
            <a:tailEnd/>
          </a:ln>
          <a:effectLst/>
        </p:spPr>
      </p:pic>
      <p:sp>
        <p:nvSpPr>
          <p:cNvPr id="14" name="Rectangle 13"/>
          <p:cNvSpPr/>
          <p:nvPr/>
        </p:nvSpPr>
        <p:spPr bwMode="auto">
          <a:xfrm>
            <a:off x="4114800" y="554277"/>
            <a:ext cx="1988657" cy="664923"/>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bg1"/>
              </a:solidFill>
              <a:effectLst/>
              <a:latin typeface="Arial" charset="0"/>
            </a:endParaRPr>
          </a:p>
        </p:txBody>
      </p:sp>
      <p:sp>
        <p:nvSpPr>
          <p:cNvPr id="15" name="Rectangle 14"/>
          <p:cNvSpPr/>
          <p:nvPr/>
        </p:nvSpPr>
        <p:spPr bwMode="auto">
          <a:xfrm>
            <a:off x="4707881" y="1565232"/>
            <a:ext cx="1769119" cy="949368"/>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bg1"/>
              </a:solidFill>
              <a:effectLst/>
              <a:latin typeface="Arial" charset="0"/>
            </a:endParaRPr>
          </a:p>
        </p:txBody>
      </p:sp>
    </p:spTree>
  </p:cSld>
  <p:clrMapOvr>
    <a:masterClrMapping/>
  </p:clrMapOvr>
  <p:transition>
    <p:wheel spokes="1"/>
  </p:transition>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4" name="Content Placeholder 2"/>
          <p:cNvSpPr txBox="1">
            <a:spLocks/>
          </p:cNvSpPr>
          <p:nvPr/>
        </p:nvSpPr>
        <p:spPr bwMode="auto">
          <a:xfrm>
            <a:off x="1981200" y="5867400"/>
            <a:ext cx="6934200" cy="838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sz="1800" b="0" i="0" u="none" strike="noStrike" kern="0" cap="none" spc="0" normalizeH="0" baseline="0" noProof="0" dirty="0">
              <a:ln>
                <a:noFill/>
              </a:ln>
              <a:solidFill>
                <a:schemeClr val="tx1"/>
              </a:solidFill>
              <a:effectLst/>
              <a:uLnTx/>
              <a:uFillTx/>
              <a:latin typeface="+mn-lt"/>
              <a:ea typeface="+mn-ea"/>
              <a:cs typeface="+mn-cs"/>
            </a:endParaRPr>
          </a:p>
        </p:txBody>
      </p:sp>
      <p:pic>
        <p:nvPicPr>
          <p:cNvPr id="11" name="Picture 3" descr="P:\Logos\Chamber Logo-updated 03-26-15\Round with letters.png"/>
          <p:cNvPicPr>
            <a:picLocks noChangeAspect="1" noChangeArrowheads="1"/>
          </p:cNvPicPr>
          <p:nvPr/>
        </p:nvPicPr>
        <p:blipFill>
          <a:blip r:embed="rId4" cstate="print"/>
          <a:srcRect/>
          <a:stretch>
            <a:fillRect/>
          </a:stretch>
        </p:blipFill>
        <p:spPr bwMode="auto">
          <a:xfrm>
            <a:off x="6733072" y="685800"/>
            <a:ext cx="1648928" cy="1600200"/>
          </a:xfrm>
          <a:prstGeom prst="rect">
            <a:avLst/>
          </a:prstGeom>
          <a:noFill/>
        </p:spPr>
      </p:pic>
      <p:pic>
        <p:nvPicPr>
          <p:cNvPr id="13" name="Picture 1"/>
          <p:cNvPicPr>
            <a:picLocks noChangeAspect="1" noChangeArrowheads="1"/>
          </p:cNvPicPr>
          <p:nvPr/>
        </p:nvPicPr>
        <p:blipFill>
          <a:blip r:embed="rId5" cstate="print"/>
          <a:srcRect/>
          <a:stretch>
            <a:fillRect/>
          </a:stretch>
        </p:blipFill>
        <p:spPr bwMode="auto">
          <a:xfrm>
            <a:off x="1884985" y="502607"/>
            <a:ext cx="7126630" cy="5791200"/>
          </a:xfrm>
          <a:prstGeom prst="rect">
            <a:avLst/>
          </a:prstGeom>
          <a:noFill/>
          <a:ln w="9525">
            <a:noFill/>
            <a:miter lim="800000"/>
            <a:headEnd/>
            <a:tailEnd/>
          </a:ln>
          <a:effectLst/>
        </p:spPr>
      </p:pic>
      <p:sp>
        <p:nvSpPr>
          <p:cNvPr id="14" name="Rectangle 13"/>
          <p:cNvSpPr/>
          <p:nvPr/>
        </p:nvSpPr>
        <p:spPr bwMode="auto">
          <a:xfrm>
            <a:off x="4114800" y="554277"/>
            <a:ext cx="1988657" cy="664923"/>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bg1"/>
              </a:solidFill>
              <a:effectLst/>
              <a:latin typeface="Arial" charset="0"/>
            </a:endParaRPr>
          </a:p>
        </p:txBody>
      </p:sp>
      <p:sp>
        <p:nvSpPr>
          <p:cNvPr id="15" name="Rectangle 14"/>
          <p:cNvSpPr/>
          <p:nvPr/>
        </p:nvSpPr>
        <p:spPr bwMode="auto">
          <a:xfrm>
            <a:off x="4707881" y="1565232"/>
            <a:ext cx="1769119" cy="949368"/>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bg1"/>
              </a:solidFill>
              <a:effectLst/>
              <a:latin typeface="Arial" charset="0"/>
            </a:endParaRPr>
          </a:p>
        </p:txBody>
      </p:sp>
      <p:sp>
        <p:nvSpPr>
          <p:cNvPr id="2" name="Rectangle 1"/>
          <p:cNvSpPr/>
          <p:nvPr/>
        </p:nvSpPr>
        <p:spPr bwMode="auto">
          <a:xfrm>
            <a:off x="1884985" y="381000"/>
            <a:ext cx="4439615" cy="5912807"/>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ndParaRPr>
          </a:p>
        </p:txBody>
      </p:sp>
      <p:sp>
        <p:nvSpPr>
          <p:cNvPr id="5" name="TextBox 4"/>
          <p:cNvSpPr txBox="1"/>
          <p:nvPr/>
        </p:nvSpPr>
        <p:spPr>
          <a:xfrm>
            <a:off x="1867058" y="685800"/>
            <a:ext cx="4533742" cy="6232475"/>
          </a:xfrm>
          <a:prstGeom prst="rect">
            <a:avLst/>
          </a:prstGeom>
          <a:noFill/>
        </p:spPr>
        <p:txBody>
          <a:bodyPr wrap="square" rtlCol="0">
            <a:spAutoFit/>
          </a:bodyPr>
          <a:lstStyle/>
          <a:p>
            <a:pPr algn="l"/>
            <a:r>
              <a:rPr lang="en-US" sz="1050" b="1" dirty="0">
                <a:solidFill>
                  <a:schemeClr val="accent1">
                    <a:lumMod val="75000"/>
                  </a:schemeClr>
                </a:solidFill>
              </a:rPr>
              <a:t>A Spokesperson </a:t>
            </a:r>
            <a:r>
              <a:rPr lang="en-US" sz="1050" dirty="0"/>
              <a:t>-Addressing questions of interest to the business community, including government issues impacting the community from a business viewpoint to planning for the future -Central organization in which fellow business people join in an effort to promote the projects that benefit the community </a:t>
            </a:r>
          </a:p>
          <a:p>
            <a:pPr algn="l"/>
            <a:r>
              <a:rPr lang="en-US" sz="1050" b="1" dirty="0">
                <a:solidFill>
                  <a:schemeClr val="accent1">
                    <a:lumMod val="75000"/>
                  </a:schemeClr>
                </a:solidFill>
              </a:rPr>
              <a:t>A Business Agent </a:t>
            </a:r>
            <a:r>
              <a:rPr lang="en-US" sz="1050" dirty="0"/>
              <a:t>-Promoting a positive image of Pittsburg -Providing a network for businesses to expand their reach -Conducting programs to foster community bonding and goodwill -Assisting to speed up the process of expanding businesses through the Discover Pittsburg Broker’s meetings and the new Chamber “City Tour” (Educating businesses on various city processes &amp; departments) -Connecting decision makers for future collaboration and partnerships through the new “Pittsburg Executive Group” Program (PEG) </a:t>
            </a:r>
          </a:p>
          <a:p>
            <a:pPr algn="l"/>
            <a:r>
              <a:rPr lang="en-US" sz="1050" b="1" dirty="0">
                <a:solidFill>
                  <a:schemeClr val="accent1">
                    <a:lumMod val="75000"/>
                  </a:schemeClr>
                </a:solidFill>
              </a:rPr>
              <a:t>An Advocate </a:t>
            </a:r>
            <a:r>
              <a:rPr lang="en-US" sz="1050" dirty="0"/>
              <a:t>-Pushing issues that are important to Pittsburg businesses -Helping to improve community understanding on issues of concern by presenting the business perspective on key issues -Exposing members to pertinent information through the chamber’s website, newsletters &amp; weekly e-blasts to assist businesses in their decision-making process </a:t>
            </a:r>
          </a:p>
          <a:p>
            <a:pPr algn="l"/>
            <a:r>
              <a:rPr lang="en-US" sz="1050" b="1" dirty="0">
                <a:solidFill>
                  <a:schemeClr val="accent1">
                    <a:lumMod val="75000"/>
                  </a:schemeClr>
                </a:solidFill>
              </a:rPr>
              <a:t>A Training Agent </a:t>
            </a:r>
            <a:r>
              <a:rPr lang="en-US" sz="1050" dirty="0"/>
              <a:t>-Conducting a variety of educational and informative workshops in an attempt to meet the changing needs of our membership A </a:t>
            </a:r>
            <a:r>
              <a:rPr lang="en-US" sz="1050" b="1" dirty="0">
                <a:solidFill>
                  <a:schemeClr val="accent1">
                    <a:lumMod val="75000"/>
                  </a:schemeClr>
                </a:solidFill>
              </a:rPr>
              <a:t>Sales Manager </a:t>
            </a:r>
            <a:r>
              <a:rPr lang="en-US" sz="1050" dirty="0"/>
              <a:t>-The Chamber sells your city, your products, and your services to people, attracting business everywhere through networking, chamber communications and referrals -Promoting buy local, buy Pittsburg, buy Chamber </a:t>
            </a:r>
          </a:p>
          <a:p>
            <a:pPr algn="l"/>
            <a:r>
              <a:rPr lang="en-US" sz="1050" b="1" dirty="0">
                <a:solidFill>
                  <a:schemeClr val="accent1">
                    <a:lumMod val="75000"/>
                  </a:schemeClr>
                </a:solidFill>
              </a:rPr>
              <a:t>A Public Relations Firm </a:t>
            </a:r>
            <a:r>
              <a:rPr lang="en-US" sz="1050" dirty="0"/>
              <a:t>-The Chamber welcomes dignitaries and new businesses to the community -Highlight Big Business supporting the community through a yearly feature story: Chamber ”PEG’s” Boost Community.</a:t>
            </a:r>
          </a:p>
          <a:p>
            <a:pPr algn="l"/>
            <a:r>
              <a:rPr lang="en-US" sz="1050" b="1" dirty="0">
                <a:solidFill>
                  <a:schemeClr val="accent1">
                    <a:lumMod val="75000"/>
                  </a:schemeClr>
                </a:solidFill>
              </a:rPr>
              <a:t>An Information Center </a:t>
            </a:r>
            <a:r>
              <a:rPr lang="en-US" sz="1050" dirty="0"/>
              <a:t>-Through the Chamber’s new benchmarking tool, businesses can gain valuable data to “Size Up” their business and learn how they measure up to the competition in their industry, where to advertise and the best places to find new customers -Information on local businesses, employers, clubs, and organizations are just a few of the services that the Chamber can offer </a:t>
            </a:r>
          </a:p>
          <a:p>
            <a:pPr algn="l"/>
            <a:r>
              <a:rPr lang="en-US" sz="1050" b="1" dirty="0">
                <a:solidFill>
                  <a:schemeClr val="accent1">
                    <a:lumMod val="75000"/>
                  </a:schemeClr>
                </a:solidFill>
              </a:rPr>
              <a:t>An integral part to an Effective Community </a:t>
            </a:r>
            <a:r>
              <a:rPr lang="en-US" sz="1050" dirty="0"/>
              <a:t>-The Chamber provides structure, volunteer leadership and professional staff to implement effective programs to meet the needs of a growing community.</a:t>
            </a:r>
          </a:p>
          <a:p>
            <a:pPr algn="l"/>
            <a:r>
              <a:rPr lang="en-US" sz="1050" dirty="0"/>
              <a:t> </a:t>
            </a:r>
            <a:endParaRPr lang="en-US" sz="1050" dirty="0"/>
          </a:p>
        </p:txBody>
      </p:sp>
      <p:sp>
        <p:nvSpPr>
          <p:cNvPr id="6" name="TextBox 5"/>
          <p:cNvSpPr txBox="1"/>
          <p:nvPr/>
        </p:nvSpPr>
        <p:spPr>
          <a:xfrm>
            <a:off x="1884985" y="182558"/>
            <a:ext cx="4515815" cy="584775"/>
          </a:xfrm>
          <a:prstGeom prst="rect">
            <a:avLst/>
          </a:prstGeom>
          <a:noFill/>
        </p:spPr>
        <p:txBody>
          <a:bodyPr wrap="square" rtlCol="0">
            <a:spAutoFit/>
          </a:bodyPr>
          <a:lstStyle/>
          <a:p>
            <a:pPr algn="l"/>
            <a:r>
              <a:rPr lang="en-US" sz="3200" dirty="0">
                <a:solidFill>
                  <a:schemeClr val="accent1">
                    <a:lumMod val="75000"/>
                  </a:schemeClr>
                </a:solidFill>
                <a:latin typeface="BigNoodleTitling" panose="02000708030402040100" pitchFamily="2" charset="0"/>
              </a:rPr>
              <a:t>What we do…</a:t>
            </a:r>
          </a:p>
        </p:txBody>
      </p:sp>
    </p:spTree>
    <p:extLst>
      <p:ext uri="{BB962C8B-B14F-4D97-AF65-F5344CB8AC3E}">
        <p14:creationId xmlns:p14="http://schemas.microsoft.com/office/powerpoint/2010/main" val="2085279339"/>
      </p:ext>
    </p:extLst>
  </p:cSld>
  <p:clrMapOvr>
    <a:masterClrMapping/>
  </p:clrMapOvr>
  <p:transition>
    <p:wheel spokes="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600" y="1600200"/>
            <a:ext cx="7772400" cy="4662815"/>
          </a:xfrm>
          <a:prstGeom prst="rect">
            <a:avLst/>
          </a:prstGeom>
          <a:noFill/>
        </p:spPr>
        <p:txBody>
          <a:bodyPr wrap="square" rtlCol="0">
            <a:spAutoFit/>
          </a:bodyPr>
          <a:lstStyle/>
          <a:p>
            <a:pPr algn="l"/>
            <a:r>
              <a:rPr lang="en-US" sz="1100" dirty="0"/>
              <a:t>Chamber membership is a proven investment in your business. Join our member companies who benefit from the advocacy, programs and exclusive opportunities provided by the Pittsburg Chamber of Commerce. </a:t>
            </a:r>
          </a:p>
          <a:p>
            <a:pPr algn="l"/>
            <a:endParaRPr lang="en-US" sz="1100" dirty="0"/>
          </a:p>
          <a:p>
            <a:pPr algn="l"/>
            <a:r>
              <a:rPr lang="en-US" sz="1100" dirty="0"/>
              <a:t>Membership in the Chamber provides your business and all its employees with:</a:t>
            </a:r>
          </a:p>
          <a:p>
            <a:pPr algn="l"/>
            <a:r>
              <a:rPr lang="en-US" sz="1100" dirty="0"/>
              <a:t>CONNECTIONS to business prospects, RESOURCES and opportunities – EVENTS &amp; PROGRAMS The Chamber offers various annual events and programs to help member businesses and your employees broaden your network of contacts, expand your knowledge and forge connections and relationships with business, government and civic leaders. </a:t>
            </a:r>
          </a:p>
          <a:p>
            <a:pPr algn="l"/>
            <a:endParaRPr lang="en-US" sz="1100" dirty="0"/>
          </a:p>
          <a:p>
            <a:pPr algn="l"/>
            <a:r>
              <a:rPr lang="en-US" sz="1100" dirty="0"/>
              <a:t>ACCESS to local government officials and INFLUENCE over policy issues – CHAMBER ADVOCACY As the leading advocate for business in Pittsburg, the Chamber works to create and sustain a favorable environment in which all businesses can grow and prosper. The Chamber provides information and analysis on key policy issues, opportunities to meet and engage civic leaders, and actively advocates on issues impacting business and the economy in Pittsburg.</a:t>
            </a:r>
          </a:p>
          <a:p>
            <a:pPr algn="l"/>
            <a:endParaRPr lang="en-US" sz="1100" dirty="0"/>
          </a:p>
          <a:p>
            <a:pPr algn="l"/>
            <a:r>
              <a:rPr lang="en-US" sz="1100" dirty="0"/>
              <a:t>VISIBILITY for your business – MARKETING OPPORTUNITIES The Chamber offers a variety of advertising, marketing, social media and sponsorship opportunities that provide high-profile exposure for your business. Many of these opportunities are free. All are exclusive to Chamber members. </a:t>
            </a:r>
          </a:p>
          <a:p>
            <a:pPr algn="l"/>
            <a:endParaRPr lang="en-US" sz="1100" dirty="0"/>
          </a:p>
          <a:p>
            <a:pPr algn="l"/>
            <a:r>
              <a:rPr lang="en-US" sz="1100" dirty="0"/>
              <a:t>LEADS and SAVINGS on the bottom line – REFERRALS &amp; DISCOUNTS The Chamber makes hundreds of referrals to member companies each year via phone, website, social media, our member directory and other programs and publications. Member businesses also receive tangible discounts on a variety of business products and services helping you to save on the bottom line.</a:t>
            </a:r>
          </a:p>
          <a:p>
            <a:pPr algn="l"/>
            <a:endParaRPr lang="en-US" sz="1100" dirty="0"/>
          </a:p>
          <a:p>
            <a:pPr algn="l"/>
            <a:r>
              <a:rPr lang="en-US" sz="1100" dirty="0"/>
              <a:t>ADDITIONAL BENEFITS Business listing and links to your website and social media pages on MyPittsburgChamber.org, which has an average of 3,000 unique visitors per month. Business listing in the Chamber’s online Membership Directory which averages 354 unique views. At no cost to you, free job postings on MyPittsburgJobs.org. Display Chamber logo at business and on your website – According to a national study, consumers. are 80% more likely to buy from Chamber members. </a:t>
            </a:r>
            <a:endParaRPr lang="en-US" sz="1100" dirty="0"/>
          </a:p>
        </p:txBody>
      </p:sp>
      <p:sp>
        <p:nvSpPr>
          <p:cNvPr id="10" name="TextBox 9"/>
          <p:cNvSpPr txBox="1"/>
          <p:nvPr/>
        </p:nvSpPr>
        <p:spPr>
          <a:xfrm>
            <a:off x="216074" y="838200"/>
            <a:ext cx="4515815" cy="584775"/>
          </a:xfrm>
          <a:prstGeom prst="rect">
            <a:avLst/>
          </a:prstGeom>
          <a:noFill/>
        </p:spPr>
        <p:txBody>
          <a:bodyPr wrap="square" rtlCol="0">
            <a:spAutoFit/>
          </a:bodyPr>
          <a:lstStyle/>
          <a:p>
            <a:pPr algn="l"/>
            <a:r>
              <a:rPr lang="en-US" sz="3200" dirty="0">
                <a:solidFill>
                  <a:schemeClr val="accent1">
                    <a:lumMod val="75000"/>
                  </a:schemeClr>
                </a:solidFill>
                <a:latin typeface="BigNoodleTitling" panose="02000708030402040100" pitchFamily="2" charset="0"/>
              </a:rPr>
              <a:t>Membership Benefits…</a:t>
            </a:r>
          </a:p>
        </p:txBody>
      </p:sp>
    </p:spTree>
    <p:extLst>
      <p:ext uri="{BB962C8B-B14F-4D97-AF65-F5344CB8AC3E}">
        <p14:creationId xmlns:p14="http://schemas.microsoft.com/office/powerpoint/2010/main" val="1784712181"/>
      </p:ext>
    </p:extLst>
  </p:cSld>
  <p:clrMapOvr>
    <a:masterClrMapping/>
  </p:clrMapOvr>
  <p:transition>
    <p:wheel spokes="1"/>
  </p:transition>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06682" y="838200"/>
            <a:ext cx="7117977" cy="5486400"/>
          </a:xfrm>
          <a:prstGeom prst="rect">
            <a:avLst/>
          </a:prstGeom>
        </p:spPr>
      </p:pic>
      <p:sp>
        <p:nvSpPr>
          <p:cNvPr id="16" name="Rectangle 15"/>
          <p:cNvSpPr/>
          <p:nvPr/>
        </p:nvSpPr>
        <p:spPr bwMode="auto">
          <a:xfrm>
            <a:off x="4139164" y="508000"/>
            <a:ext cx="2453014" cy="1047572"/>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bg1"/>
              </a:solidFill>
              <a:effectLst/>
              <a:latin typeface="Arial" charset="0"/>
            </a:endParaRPr>
          </a:p>
        </p:txBody>
      </p:sp>
      <p:sp>
        <p:nvSpPr>
          <p:cNvPr id="10" name="Rectangle 9"/>
          <p:cNvSpPr/>
          <p:nvPr/>
        </p:nvSpPr>
        <p:spPr>
          <a:xfrm>
            <a:off x="2042271" y="998288"/>
            <a:ext cx="2149243" cy="461665"/>
          </a:xfrm>
          <a:prstGeom prst="rect">
            <a:avLst/>
          </a:prstGeom>
        </p:spPr>
        <p:txBody>
          <a:bodyPr wrap="none">
            <a:spAutoFit/>
          </a:bodyPr>
          <a:lstStyle/>
          <a:p>
            <a:pPr algn="l"/>
            <a:r>
              <a:rPr lang="en-US" dirty="0">
                <a:solidFill>
                  <a:srgbClr val="35759D"/>
                </a:solidFill>
                <a:latin typeface="BigNoodleTitling" pitchFamily="2" charset="0"/>
                <a:cs typeface="Aharoni" pitchFamily="2" charset="-79"/>
              </a:rPr>
              <a:t>Chamber Snap Shot…</a:t>
            </a:r>
          </a:p>
        </p:txBody>
      </p:sp>
    </p:spTree>
  </p:cSld>
  <p:clrMapOvr>
    <a:masterClrMapping/>
  </p:clrMapOvr>
  <p:transition>
    <p:wheel spokes="1"/>
  </p:transition>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pic>
        <p:nvPicPr>
          <p:cNvPr id="15" name="Picture 5"/>
          <p:cNvPicPr>
            <a:picLocks noChangeAspect="1" noChangeArrowheads="1"/>
          </p:cNvPicPr>
          <p:nvPr/>
        </p:nvPicPr>
        <p:blipFill>
          <a:blip r:embed="rId4" cstate="print"/>
          <a:srcRect/>
          <a:stretch>
            <a:fillRect/>
          </a:stretch>
        </p:blipFill>
        <p:spPr bwMode="auto">
          <a:xfrm>
            <a:off x="1890386" y="508000"/>
            <a:ext cx="7239000" cy="5766701"/>
          </a:xfrm>
          <a:prstGeom prst="rect">
            <a:avLst/>
          </a:prstGeom>
          <a:noFill/>
          <a:ln w="9525">
            <a:noFill/>
            <a:miter lim="800000"/>
            <a:headEnd/>
            <a:tailEnd/>
          </a:ln>
          <a:effectLst/>
        </p:spPr>
      </p:pic>
      <p:sp>
        <p:nvSpPr>
          <p:cNvPr id="18" name="Rectangle 17"/>
          <p:cNvSpPr/>
          <p:nvPr/>
        </p:nvSpPr>
        <p:spPr bwMode="auto">
          <a:xfrm>
            <a:off x="1870884" y="4216781"/>
            <a:ext cx="2453014" cy="2412620"/>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bg1"/>
              </a:solidFill>
              <a:effectLst/>
              <a:latin typeface="Arial" charset="0"/>
            </a:endParaRPr>
          </a:p>
        </p:txBody>
      </p:sp>
      <p:sp>
        <p:nvSpPr>
          <p:cNvPr id="6" name="Rectangle 5"/>
          <p:cNvSpPr/>
          <p:nvPr/>
        </p:nvSpPr>
        <p:spPr bwMode="auto">
          <a:xfrm>
            <a:off x="1890386" y="247828"/>
            <a:ext cx="2453014" cy="4552771"/>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bg1"/>
              </a:solidFill>
              <a:effectLst/>
              <a:latin typeface="Arial" charset="0"/>
            </a:endParaRPr>
          </a:p>
        </p:txBody>
      </p:sp>
      <p:graphicFrame>
        <p:nvGraphicFramePr>
          <p:cNvPr id="7" name="Chart 6"/>
          <p:cNvGraphicFramePr/>
          <p:nvPr>
            <p:extLst/>
          </p:nvPr>
        </p:nvGraphicFramePr>
        <p:xfrm>
          <a:off x="1671560" y="1688627"/>
          <a:ext cx="2970431" cy="2559228"/>
        </p:xfrm>
        <a:graphic>
          <a:graphicData uri="http://schemas.openxmlformats.org/drawingml/2006/chart">
            <c:chart xmlns:c="http://schemas.openxmlformats.org/drawingml/2006/chart" xmlns:r="http://schemas.openxmlformats.org/officeDocument/2006/relationships" r:id="rId5"/>
          </a:graphicData>
        </a:graphic>
      </p:graphicFrame>
      <p:sp>
        <p:nvSpPr>
          <p:cNvPr id="16" name="Rectangle 15"/>
          <p:cNvSpPr/>
          <p:nvPr/>
        </p:nvSpPr>
        <p:spPr bwMode="auto">
          <a:xfrm>
            <a:off x="4139164" y="508000"/>
            <a:ext cx="2453014" cy="1047572"/>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bg1"/>
              </a:solidFill>
              <a:effectLst/>
              <a:latin typeface="Arial" charset="0"/>
            </a:endParaRPr>
          </a:p>
        </p:txBody>
      </p:sp>
      <p:sp>
        <p:nvSpPr>
          <p:cNvPr id="10" name="Rectangle 9"/>
          <p:cNvSpPr/>
          <p:nvPr/>
        </p:nvSpPr>
        <p:spPr>
          <a:xfrm>
            <a:off x="1930803" y="374945"/>
            <a:ext cx="3407728" cy="461665"/>
          </a:xfrm>
          <a:prstGeom prst="rect">
            <a:avLst/>
          </a:prstGeom>
        </p:spPr>
        <p:txBody>
          <a:bodyPr wrap="none">
            <a:spAutoFit/>
          </a:bodyPr>
          <a:lstStyle/>
          <a:p>
            <a:pPr algn="l"/>
            <a:r>
              <a:rPr lang="en-US" dirty="0">
                <a:solidFill>
                  <a:srgbClr val="35759D"/>
                </a:solidFill>
                <a:latin typeface="BigNoodleTitling" pitchFamily="2" charset="0"/>
                <a:cs typeface="Aharoni" pitchFamily="2" charset="-79"/>
              </a:rPr>
              <a:t>Chamber’s Membership Overview…</a:t>
            </a:r>
          </a:p>
        </p:txBody>
      </p:sp>
      <p:pic>
        <p:nvPicPr>
          <p:cNvPr id="9" name="Picture 3" descr="P:\Logos\Chamber Logo-updated 03-26-15\Round with letters.png"/>
          <p:cNvPicPr>
            <a:picLocks noChangeAspect="1" noChangeArrowheads="1"/>
          </p:cNvPicPr>
          <p:nvPr/>
        </p:nvPicPr>
        <p:blipFill>
          <a:blip r:embed="rId6" cstate="print"/>
          <a:srcRect/>
          <a:stretch>
            <a:fillRect/>
          </a:stretch>
        </p:blipFill>
        <p:spPr bwMode="auto">
          <a:xfrm>
            <a:off x="5250588" y="365242"/>
            <a:ext cx="1322247" cy="1283173"/>
          </a:xfrm>
          <a:prstGeom prst="rect">
            <a:avLst/>
          </a:prstGeom>
          <a:noFill/>
        </p:spPr>
      </p:pic>
      <p:graphicFrame>
        <p:nvGraphicFramePr>
          <p:cNvPr id="17" name="Table 16"/>
          <p:cNvGraphicFramePr>
            <a:graphicFrameLocks noGrp="1"/>
          </p:cNvGraphicFramePr>
          <p:nvPr>
            <p:extLst/>
          </p:nvPr>
        </p:nvGraphicFramePr>
        <p:xfrm>
          <a:off x="1930803" y="4682634"/>
          <a:ext cx="2208361" cy="1769417"/>
        </p:xfrm>
        <a:graphic>
          <a:graphicData uri="http://schemas.openxmlformats.org/drawingml/2006/table">
            <a:tbl>
              <a:tblPr/>
              <a:tblGrid>
                <a:gridCol w="1574571">
                  <a:extLst>
                    <a:ext uri="{9D8B030D-6E8A-4147-A177-3AD203B41FA5}">
                      <a16:colId xmlns:a16="http://schemas.microsoft.com/office/drawing/2014/main" val="20000"/>
                    </a:ext>
                  </a:extLst>
                </a:gridCol>
                <a:gridCol w="633790">
                  <a:extLst>
                    <a:ext uri="{9D8B030D-6E8A-4147-A177-3AD203B41FA5}">
                      <a16:colId xmlns:a16="http://schemas.microsoft.com/office/drawing/2014/main" val="20001"/>
                    </a:ext>
                  </a:extLst>
                </a:gridCol>
              </a:tblGrid>
              <a:tr h="263531">
                <a:tc>
                  <a:txBody>
                    <a:bodyPr/>
                    <a:lstStyle/>
                    <a:p>
                      <a:pPr algn="ctr" fontAlgn="b"/>
                      <a:r>
                        <a:rPr lang="en-US" sz="1200" b="1" i="0" u="none" strike="noStrike" dirty="0">
                          <a:solidFill>
                            <a:srgbClr val="000000"/>
                          </a:solidFill>
                          <a:latin typeface="Calibri"/>
                        </a:rPr>
                        <a:t>Responses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6D0A"/>
                    </a:solidFill>
                  </a:tcPr>
                </a:tc>
                <a:tc>
                  <a:txBody>
                    <a:bodyPr/>
                    <a:lstStyle/>
                    <a:p>
                      <a:pPr algn="ctr" fontAlgn="b"/>
                      <a:r>
                        <a:rPr lang="en-US" sz="1200" b="1" i="0" u="none" strike="noStrike" dirty="0">
                          <a:solidFill>
                            <a:srgbClr val="000000"/>
                          </a:solidFill>
                          <a:latin typeface="Calibri"/>
                        </a:rPr>
                        <a: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6D0A"/>
                    </a:solidFill>
                  </a:tcPr>
                </a:tc>
                <a:extLst>
                  <a:ext uri="{0D108BD9-81ED-4DB2-BD59-A6C34878D82A}">
                    <a16:rowId xmlns:a16="http://schemas.microsoft.com/office/drawing/2014/main" val="10000"/>
                  </a:ext>
                </a:extLst>
              </a:tr>
              <a:tr h="250981">
                <a:tc>
                  <a:txBody>
                    <a:bodyPr/>
                    <a:lstStyle/>
                    <a:p>
                      <a:pPr algn="ctr" fontAlgn="b"/>
                      <a:r>
                        <a:rPr lang="en-US" sz="1000" b="0" i="0" u="none" strike="noStrike" dirty="0">
                          <a:solidFill>
                            <a:srgbClr val="000000"/>
                          </a:solidFill>
                          <a:latin typeface="Calibri"/>
                        </a:rPr>
                        <a:t>Out of Business-4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17%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50981">
                <a:tc>
                  <a:txBody>
                    <a:bodyPr/>
                    <a:lstStyle/>
                    <a:p>
                      <a:pPr algn="ctr" fontAlgn="b"/>
                      <a:r>
                        <a:rPr lang="en-US" sz="1000" b="0" i="0" u="none" strike="noStrike" dirty="0">
                          <a:solidFill>
                            <a:srgbClr val="000000"/>
                          </a:solidFill>
                          <a:latin typeface="Calibri"/>
                        </a:rPr>
                        <a:t>No response-8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35%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50981">
                <a:tc>
                  <a:txBody>
                    <a:bodyPr/>
                    <a:lstStyle/>
                    <a:p>
                      <a:pPr algn="ctr" fontAlgn="b"/>
                      <a:r>
                        <a:rPr lang="en-US" sz="1000" b="0" i="0" u="none" strike="noStrike" dirty="0">
                          <a:solidFill>
                            <a:srgbClr val="000000"/>
                          </a:solidFill>
                          <a:latin typeface="Calibri"/>
                        </a:rPr>
                        <a:t>Rejoining-6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26%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50981">
                <a:tc>
                  <a:txBody>
                    <a:bodyPr/>
                    <a:lstStyle/>
                    <a:p>
                      <a:pPr algn="ctr" fontAlgn="b"/>
                      <a:r>
                        <a:rPr lang="en-US" sz="1000" b="0" i="0" u="none" strike="noStrike" dirty="0">
                          <a:solidFill>
                            <a:srgbClr val="000000"/>
                          </a:solidFill>
                          <a:latin typeface="Calibri"/>
                        </a:rPr>
                        <a:t>No funds-3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13%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50981">
                <a:tc>
                  <a:txBody>
                    <a:bodyPr/>
                    <a:lstStyle/>
                    <a:p>
                      <a:pPr algn="ctr" fontAlgn="b"/>
                      <a:r>
                        <a:rPr lang="en-US" sz="1000" b="0" i="0" u="none" strike="noStrike" dirty="0">
                          <a:solidFill>
                            <a:srgbClr val="000000"/>
                          </a:solidFill>
                          <a:latin typeface="Calibri"/>
                        </a:rPr>
                        <a:t>Moved-2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50981">
                <a:tc>
                  <a:txBody>
                    <a:bodyPr/>
                    <a:lstStyle/>
                    <a:p>
                      <a:pPr algn="ctr" fontAlgn="b"/>
                      <a:r>
                        <a:rPr lang="en-US" sz="1000" b="0" i="0" u="none" strike="noStrike" dirty="0">
                          <a:solidFill>
                            <a:srgbClr val="000000"/>
                          </a:solidFill>
                          <a:latin typeface="Calibri"/>
                        </a:rPr>
                        <a:t>Not rejoining-0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
        <p:nvSpPr>
          <p:cNvPr id="19" name="Rectangle 2"/>
          <p:cNvSpPr txBox="1">
            <a:spLocks noChangeArrowheads="1"/>
          </p:cNvSpPr>
          <p:nvPr/>
        </p:nvSpPr>
        <p:spPr bwMode="auto">
          <a:xfrm>
            <a:off x="1850007" y="4123801"/>
            <a:ext cx="4722828" cy="5795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i="0" u="none" strike="noStrike" kern="0" cap="none" spc="0" normalizeH="0" baseline="0" noProof="0" dirty="0">
                <a:ln>
                  <a:noFill/>
                </a:ln>
                <a:solidFill>
                  <a:schemeClr val="tx1">
                    <a:lumMod val="60000"/>
                    <a:lumOff val="40000"/>
                  </a:schemeClr>
                </a:solidFill>
                <a:effectLst/>
                <a:uLnTx/>
                <a:uFillTx/>
                <a:latin typeface="+mj-lt"/>
                <a:ea typeface="+mj-ea"/>
                <a:cs typeface="+mj-cs"/>
              </a:rPr>
              <a:t>23 Members did not renew in 2016 vs. 35 in 2015 </a:t>
            </a:r>
          </a:p>
        </p:txBody>
      </p:sp>
      <p:pic>
        <p:nvPicPr>
          <p:cNvPr id="20" name="Picture 7" descr="C:\Users\margarita nisthal\Desktop\2\2.jpg"/>
          <p:cNvPicPr>
            <a:picLocks noChangeAspect="1" noChangeArrowheads="1"/>
          </p:cNvPicPr>
          <p:nvPr/>
        </p:nvPicPr>
        <p:blipFill>
          <a:blip r:embed="rId7" cstate="print"/>
          <a:srcRect/>
          <a:stretch>
            <a:fillRect/>
          </a:stretch>
        </p:blipFill>
        <p:spPr bwMode="auto">
          <a:xfrm>
            <a:off x="4403319" y="4795023"/>
            <a:ext cx="2176874" cy="1377177"/>
          </a:xfrm>
          <a:prstGeom prst="rect">
            <a:avLst/>
          </a:prstGeom>
          <a:noFill/>
        </p:spPr>
      </p:pic>
    </p:spTree>
    <p:extLst>
      <p:ext uri="{BB962C8B-B14F-4D97-AF65-F5344CB8AC3E}">
        <p14:creationId xmlns:p14="http://schemas.microsoft.com/office/powerpoint/2010/main" val="4292728204"/>
      </p:ext>
    </p:extLst>
  </p:cSld>
  <p:clrMapOvr>
    <a:masterClrMapping/>
  </p:clrMapOvr>
  <p:transition>
    <p:wheel spokes="1"/>
  </p:transition>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pic>
        <p:nvPicPr>
          <p:cNvPr id="14" name="Picture 2"/>
          <p:cNvPicPr>
            <a:picLocks noChangeAspect="1" noChangeArrowheads="1"/>
          </p:cNvPicPr>
          <p:nvPr/>
        </p:nvPicPr>
        <p:blipFill>
          <a:blip r:embed="rId4" cstate="print"/>
          <a:srcRect/>
          <a:stretch>
            <a:fillRect/>
          </a:stretch>
        </p:blipFill>
        <p:spPr bwMode="auto">
          <a:xfrm>
            <a:off x="1856984" y="152400"/>
            <a:ext cx="7287016" cy="6400800"/>
          </a:xfrm>
          <a:prstGeom prst="rect">
            <a:avLst/>
          </a:prstGeom>
          <a:noFill/>
          <a:ln w="9525">
            <a:noFill/>
            <a:miter lim="800000"/>
            <a:headEnd/>
            <a:tailEnd/>
          </a:ln>
          <a:effectLst/>
        </p:spPr>
      </p:pic>
      <p:sp>
        <p:nvSpPr>
          <p:cNvPr id="6" name="Rectangle 5"/>
          <p:cNvSpPr/>
          <p:nvPr/>
        </p:nvSpPr>
        <p:spPr bwMode="auto">
          <a:xfrm>
            <a:off x="1894562" y="114300"/>
            <a:ext cx="4582438" cy="6667500"/>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ndParaRPr>
          </a:p>
        </p:txBody>
      </p:sp>
      <p:pic>
        <p:nvPicPr>
          <p:cNvPr id="13" name="Picture 3" descr="P:\Logos\Chamber Logo-updated 03-26-15\Round with letters.png"/>
          <p:cNvPicPr>
            <a:picLocks noChangeAspect="1" noChangeArrowheads="1"/>
          </p:cNvPicPr>
          <p:nvPr/>
        </p:nvPicPr>
        <p:blipFill>
          <a:blip r:embed="rId5" cstate="print"/>
          <a:srcRect/>
          <a:stretch>
            <a:fillRect/>
          </a:stretch>
        </p:blipFill>
        <p:spPr bwMode="auto">
          <a:xfrm>
            <a:off x="1883080" y="152400"/>
            <a:ext cx="1335922" cy="1296444"/>
          </a:xfrm>
          <a:prstGeom prst="rect">
            <a:avLst/>
          </a:prstGeom>
          <a:noFill/>
        </p:spPr>
      </p:pic>
      <p:graphicFrame>
        <p:nvGraphicFramePr>
          <p:cNvPr id="8" name="Table 7"/>
          <p:cNvGraphicFramePr>
            <a:graphicFrameLocks noGrp="1"/>
          </p:cNvGraphicFramePr>
          <p:nvPr>
            <p:extLst>
              <p:ext uri="{D42A27DB-BD31-4B8C-83A1-F6EECF244321}">
                <p14:modId xmlns:p14="http://schemas.microsoft.com/office/powerpoint/2010/main" val="3977683850"/>
              </p:ext>
            </p:extLst>
          </p:nvPr>
        </p:nvGraphicFramePr>
        <p:xfrm>
          <a:off x="1856984" y="2362200"/>
          <a:ext cx="4742144" cy="3199146"/>
        </p:xfrm>
        <a:graphic>
          <a:graphicData uri="http://schemas.openxmlformats.org/drawingml/2006/table">
            <a:tbl>
              <a:tblPr firstRow="1" bandRow="1">
                <a:tableStyleId>{5C22544A-7EE6-4342-B048-85BDC9FD1C3A}</a:tableStyleId>
              </a:tblPr>
              <a:tblGrid>
                <a:gridCol w="1343416">
                  <a:extLst>
                    <a:ext uri="{9D8B030D-6E8A-4147-A177-3AD203B41FA5}">
                      <a16:colId xmlns:a16="http://schemas.microsoft.com/office/drawing/2014/main" val="2417769"/>
                    </a:ext>
                  </a:extLst>
                </a:gridCol>
                <a:gridCol w="1027656">
                  <a:extLst>
                    <a:ext uri="{9D8B030D-6E8A-4147-A177-3AD203B41FA5}">
                      <a16:colId xmlns:a16="http://schemas.microsoft.com/office/drawing/2014/main" val="3905970890"/>
                    </a:ext>
                  </a:extLst>
                </a:gridCol>
                <a:gridCol w="1185536">
                  <a:extLst>
                    <a:ext uri="{9D8B030D-6E8A-4147-A177-3AD203B41FA5}">
                      <a16:colId xmlns:a16="http://schemas.microsoft.com/office/drawing/2014/main" val="578272684"/>
                    </a:ext>
                  </a:extLst>
                </a:gridCol>
                <a:gridCol w="1185536">
                  <a:extLst>
                    <a:ext uri="{9D8B030D-6E8A-4147-A177-3AD203B41FA5}">
                      <a16:colId xmlns:a16="http://schemas.microsoft.com/office/drawing/2014/main" val="1073393278"/>
                    </a:ext>
                  </a:extLst>
                </a:gridCol>
              </a:tblGrid>
              <a:tr h="533191">
                <a:tc>
                  <a:txBody>
                    <a:bodyPr/>
                    <a:lstStyle/>
                    <a:p>
                      <a:pPr algn="ctr"/>
                      <a:r>
                        <a:rPr lang="en-US" sz="1400" dirty="0"/>
                        <a:t>Member Type</a:t>
                      </a:r>
                    </a:p>
                  </a:txBody>
                  <a:tcPr/>
                </a:tc>
                <a:tc>
                  <a:txBody>
                    <a:bodyPr/>
                    <a:lstStyle/>
                    <a:p>
                      <a:pPr algn="ctr"/>
                      <a:r>
                        <a:rPr lang="en-US" sz="1400" dirty="0"/>
                        <a:t># of members</a:t>
                      </a:r>
                    </a:p>
                  </a:txBody>
                  <a:tcPr/>
                </a:tc>
                <a:tc>
                  <a:txBody>
                    <a:bodyPr/>
                    <a:lstStyle/>
                    <a:p>
                      <a:pPr algn="ctr"/>
                      <a:r>
                        <a:rPr lang="en-US" sz="1400" dirty="0"/>
                        <a:t>Dues</a:t>
                      </a:r>
                    </a:p>
                  </a:txBody>
                  <a:tcPr/>
                </a:tc>
                <a:tc>
                  <a:txBody>
                    <a:bodyPr/>
                    <a:lstStyle/>
                    <a:p>
                      <a:pPr algn="ctr"/>
                      <a:r>
                        <a:rPr lang="en-US" sz="1400" dirty="0"/>
                        <a:t>% of membership</a:t>
                      </a:r>
                    </a:p>
                  </a:txBody>
                  <a:tcPr/>
                </a:tc>
                <a:extLst>
                  <a:ext uri="{0D108BD9-81ED-4DB2-BD59-A6C34878D82A}">
                    <a16:rowId xmlns:a16="http://schemas.microsoft.com/office/drawing/2014/main" val="2082673528"/>
                  </a:ext>
                </a:extLst>
              </a:tr>
              <a:tr h="533191">
                <a:tc>
                  <a:txBody>
                    <a:bodyPr/>
                    <a:lstStyle/>
                    <a:p>
                      <a:r>
                        <a:rPr lang="en-US" sz="1400" dirty="0"/>
                        <a:t>BID</a:t>
                      </a:r>
                    </a:p>
                  </a:txBody>
                  <a:tcPr/>
                </a:tc>
                <a:tc>
                  <a:txBody>
                    <a:bodyPr/>
                    <a:lstStyle/>
                    <a:p>
                      <a:pPr algn="ctr"/>
                      <a:r>
                        <a:rPr lang="en-US" sz="1400" dirty="0"/>
                        <a:t>1</a:t>
                      </a:r>
                    </a:p>
                  </a:txBody>
                  <a:tcPr/>
                </a:tc>
                <a:tc>
                  <a:txBody>
                    <a:bodyPr/>
                    <a:lstStyle/>
                    <a:p>
                      <a:pPr algn="ctr"/>
                      <a:r>
                        <a:rPr lang="en-US" sz="1400" dirty="0"/>
                        <a:t>$58,000</a:t>
                      </a:r>
                    </a:p>
                  </a:txBody>
                  <a:tcPr/>
                </a:tc>
                <a:tc>
                  <a:txBody>
                    <a:bodyPr/>
                    <a:lstStyle/>
                    <a:p>
                      <a:pPr algn="ctr"/>
                      <a:r>
                        <a:rPr lang="en-US" sz="1400" dirty="0"/>
                        <a:t>34%</a:t>
                      </a:r>
                    </a:p>
                  </a:txBody>
                  <a:tcPr/>
                </a:tc>
                <a:extLst>
                  <a:ext uri="{0D108BD9-81ED-4DB2-BD59-A6C34878D82A}">
                    <a16:rowId xmlns:a16="http://schemas.microsoft.com/office/drawing/2014/main" val="2067030"/>
                  </a:ext>
                </a:extLst>
              </a:tr>
              <a:tr h="533191">
                <a:tc>
                  <a:txBody>
                    <a:bodyPr/>
                    <a:lstStyle/>
                    <a:p>
                      <a:r>
                        <a:rPr lang="en-US" sz="1400" dirty="0"/>
                        <a:t>President’s Club</a:t>
                      </a:r>
                    </a:p>
                  </a:txBody>
                  <a:tcPr/>
                </a:tc>
                <a:tc>
                  <a:txBody>
                    <a:bodyPr/>
                    <a:lstStyle/>
                    <a:p>
                      <a:pPr algn="ctr"/>
                      <a:r>
                        <a:rPr lang="en-US" sz="1400" dirty="0"/>
                        <a:t>13</a:t>
                      </a:r>
                    </a:p>
                  </a:txBody>
                  <a:tcPr/>
                </a:tc>
                <a:tc>
                  <a:txBody>
                    <a:bodyPr/>
                    <a:lstStyle/>
                    <a:p>
                      <a:pPr algn="ctr"/>
                      <a:r>
                        <a:rPr lang="en-US" sz="1400" dirty="0"/>
                        <a:t>$80,000</a:t>
                      </a:r>
                    </a:p>
                  </a:txBody>
                  <a:tcPr/>
                </a:tc>
                <a:tc>
                  <a:txBody>
                    <a:bodyPr/>
                    <a:lstStyle/>
                    <a:p>
                      <a:pPr algn="ctr"/>
                      <a:r>
                        <a:rPr lang="en-US" sz="1400" dirty="0"/>
                        <a:t>44%</a:t>
                      </a:r>
                    </a:p>
                  </a:txBody>
                  <a:tcPr/>
                </a:tc>
                <a:extLst>
                  <a:ext uri="{0D108BD9-81ED-4DB2-BD59-A6C34878D82A}">
                    <a16:rowId xmlns:a16="http://schemas.microsoft.com/office/drawing/2014/main" val="2081672721"/>
                  </a:ext>
                </a:extLst>
              </a:tr>
              <a:tr h="533191">
                <a:tc>
                  <a:txBody>
                    <a:bodyPr/>
                    <a:lstStyle/>
                    <a:p>
                      <a:r>
                        <a:rPr lang="en-US" sz="1400" dirty="0"/>
                        <a:t>Membership</a:t>
                      </a:r>
                    </a:p>
                  </a:txBody>
                  <a:tcPr/>
                </a:tc>
                <a:tc>
                  <a:txBody>
                    <a:bodyPr/>
                    <a:lstStyle/>
                    <a:p>
                      <a:pPr algn="ctr"/>
                      <a:r>
                        <a:rPr lang="en-US" sz="1400" dirty="0"/>
                        <a:t>155</a:t>
                      </a:r>
                    </a:p>
                  </a:txBody>
                  <a:tcPr/>
                </a:tc>
                <a:tc>
                  <a:txBody>
                    <a:bodyPr/>
                    <a:lstStyle/>
                    <a:p>
                      <a:pPr algn="ctr"/>
                      <a:r>
                        <a:rPr lang="en-US" sz="1400" dirty="0"/>
                        <a:t>37,085</a:t>
                      </a:r>
                    </a:p>
                  </a:txBody>
                  <a:tcPr/>
                </a:tc>
                <a:tc>
                  <a:txBody>
                    <a:bodyPr/>
                    <a:lstStyle/>
                    <a:p>
                      <a:pPr algn="ctr"/>
                      <a:r>
                        <a:rPr lang="en-US" sz="1400" dirty="0"/>
                        <a:t>22%</a:t>
                      </a:r>
                    </a:p>
                  </a:txBody>
                  <a:tcPr/>
                </a:tc>
                <a:extLst>
                  <a:ext uri="{0D108BD9-81ED-4DB2-BD59-A6C34878D82A}">
                    <a16:rowId xmlns:a16="http://schemas.microsoft.com/office/drawing/2014/main" val="1724203957"/>
                  </a:ext>
                </a:extLst>
              </a:tr>
              <a:tr h="533191">
                <a:tc>
                  <a:txBody>
                    <a:bodyPr/>
                    <a:lstStyle/>
                    <a:p>
                      <a:r>
                        <a:rPr lang="en-US" sz="1400" b="0" dirty="0"/>
                        <a:t>Events/Other</a:t>
                      </a:r>
                    </a:p>
                  </a:txBody>
                  <a:tcPr/>
                </a:tc>
                <a:tc>
                  <a:txBody>
                    <a:bodyPr/>
                    <a:lstStyle/>
                    <a:p>
                      <a:pPr algn="ctr"/>
                      <a:endParaRPr lang="en-US" sz="1400" b="0" dirty="0"/>
                    </a:p>
                  </a:txBody>
                  <a:tcPr/>
                </a:tc>
                <a:tc>
                  <a:txBody>
                    <a:bodyPr/>
                    <a:lstStyle/>
                    <a:p>
                      <a:pPr algn="ctr"/>
                      <a:r>
                        <a:rPr lang="en-US" sz="1400" b="0" dirty="0"/>
                        <a:t>$27,875</a:t>
                      </a:r>
                    </a:p>
                  </a:txBody>
                  <a:tcPr/>
                </a:tc>
                <a:tc>
                  <a:txBody>
                    <a:bodyPr/>
                    <a:lstStyle/>
                    <a:p>
                      <a:pPr algn="ctr"/>
                      <a:endParaRPr lang="en-US" sz="1400" b="0" dirty="0"/>
                    </a:p>
                  </a:txBody>
                  <a:tcPr/>
                </a:tc>
                <a:extLst>
                  <a:ext uri="{0D108BD9-81ED-4DB2-BD59-A6C34878D82A}">
                    <a16:rowId xmlns:a16="http://schemas.microsoft.com/office/drawing/2014/main" val="3781029813"/>
                  </a:ext>
                </a:extLst>
              </a:tr>
              <a:tr h="533191">
                <a:tc>
                  <a:txBody>
                    <a:bodyPr/>
                    <a:lstStyle/>
                    <a:p>
                      <a:r>
                        <a:rPr lang="en-US" sz="1400" b="1" dirty="0"/>
                        <a:t>Total</a:t>
                      </a:r>
                    </a:p>
                  </a:txBody>
                  <a:tcPr/>
                </a:tc>
                <a:tc>
                  <a:txBody>
                    <a:bodyPr/>
                    <a:lstStyle/>
                    <a:p>
                      <a:pPr algn="ctr"/>
                      <a:endParaRPr lang="en-US" sz="1400"/>
                    </a:p>
                  </a:txBody>
                  <a:tcPr/>
                </a:tc>
                <a:tc>
                  <a:txBody>
                    <a:bodyPr/>
                    <a:lstStyle/>
                    <a:p>
                      <a:pPr algn="ctr"/>
                      <a:r>
                        <a:rPr lang="en-US" sz="1400" b="1" dirty="0"/>
                        <a:t>$198,460</a:t>
                      </a:r>
                    </a:p>
                  </a:txBody>
                  <a:tcPr/>
                </a:tc>
                <a:tc>
                  <a:txBody>
                    <a:bodyPr/>
                    <a:lstStyle/>
                    <a:p>
                      <a:pPr algn="ctr"/>
                      <a:endParaRPr lang="en-US" sz="1400" dirty="0"/>
                    </a:p>
                  </a:txBody>
                  <a:tcPr/>
                </a:tc>
                <a:extLst>
                  <a:ext uri="{0D108BD9-81ED-4DB2-BD59-A6C34878D82A}">
                    <a16:rowId xmlns:a16="http://schemas.microsoft.com/office/drawing/2014/main" val="670469976"/>
                  </a:ext>
                </a:extLst>
              </a:tr>
            </a:tbl>
          </a:graphicData>
        </a:graphic>
      </p:graphicFrame>
      <p:sp>
        <p:nvSpPr>
          <p:cNvPr id="19" name="Rectangle 18"/>
          <p:cNvSpPr/>
          <p:nvPr/>
        </p:nvSpPr>
        <p:spPr>
          <a:xfrm>
            <a:off x="1842393" y="1876216"/>
            <a:ext cx="2219262" cy="461665"/>
          </a:xfrm>
          <a:prstGeom prst="rect">
            <a:avLst/>
          </a:prstGeom>
        </p:spPr>
        <p:txBody>
          <a:bodyPr wrap="none">
            <a:spAutoFit/>
          </a:bodyPr>
          <a:lstStyle/>
          <a:p>
            <a:pPr algn="l"/>
            <a:r>
              <a:rPr lang="en-US" dirty="0">
                <a:solidFill>
                  <a:srgbClr val="35759D"/>
                </a:solidFill>
                <a:latin typeface="BigNoodleTitling" pitchFamily="2" charset="0"/>
                <a:cs typeface="Aharoni" pitchFamily="2" charset="-79"/>
              </a:rPr>
              <a:t>Membership by dues…</a:t>
            </a:r>
          </a:p>
        </p:txBody>
      </p:sp>
    </p:spTree>
  </p:cSld>
  <p:clrMapOvr>
    <a:masterClrMapping/>
  </p:clrMapOvr>
  <p:transition>
    <p:wheel spokes="1"/>
  </p:transition>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pic>
        <p:nvPicPr>
          <p:cNvPr id="14" name="Picture 2"/>
          <p:cNvPicPr>
            <a:picLocks noChangeAspect="1" noChangeArrowheads="1"/>
          </p:cNvPicPr>
          <p:nvPr/>
        </p:nvPicPr>
        <p:blipFill>
          <a:blip r:embed="rId4" cstate="print"/>
          <a:srcRect/>
          <a:stretch>
            <a:fillRect/>
          </a:stretch>
        </p:blipFill>
        <p:spPr bwMode="auto">
          <a:xfrm>
            <a:off x="1856984" y="152400"/>
            <a:ext cx="7287016" cy="6400800"/>
          </a:xfrm>
          <a:prstGeom prst="rect">
            <a:avLst/>
          </a:prstGeom>
          <a:noFill/>
          <a:ln w="9525">
            <a:noFill/>
            <a:miter lim="800000"/>
            <a:headEnd/>
            <a:tailEnd/>
          </a:ln>
          <a:effectLst/>
        </p:spPr>
      </p:pic>
      <p:sp>
        <p:nvSpPr>
          <p:cNvPr id="6" name="Rectangle 5"/>
          <p:cNvSpPr/>
          <p:nvPr/>
        </p:nvSpPr>
        <p:spPr bwMode="auto">
          <a:xfrm>
            <a:off x="1894562" y="114300"/>
            <a:ext cx="4582438" cy="6667500"/>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ndParaRPr>
          </a:p>
        </p:txBody>
      </p:sp>
      <p:pic>
        <p:nvPicPr>
          <p:cNvPr id="13" name="Picture 3" descr="P:\Logos\Chamber Logo-updated 03-26-15\Round with letters.png"/>
          <p:cNvPicPr>
            <a:picLocks noChangeAspect="1" noChangeArrowheads="1"/>
          </p:cNvPicPr>
          <p:nvPr/>
        </p:nvPicPr>
        <p:blipFill>
          <a:blip r:embed="rId5" cstate="print"/>
          <a:srcRect/>
          <a:stretch>
            <a:fillRect/>
          </a:stretch>
        </p:blipFill>
        <p:spPr bwMode="auto">
          <a:xfrm>
            <a:off x="5181600" y="248982"/>
            <a:ext cx="1078282" cy="1046418"/>
          </a:xfrm>
          <a:prstGeom prst="rect">
            <a:avLst/>
          </a:prstGeom>
          <a:noFill/>
        </p:spPr>
      </p:pic>
      <p:graphicFrame>
        <p:nvGraphicFramePr>
          <p:cNvPr id="7" name="Chart 6"/>
          <p:cNvGraphicFramePr/>
          <p:nvPr/>
        </p:nvGraphicFramePr>
        <p:xfrm>
          <a:off x="1690326" y="1524000"/>
          <a:ext cx="4990910" cy="2971800"/>
        </p:xfrm>
        <a:graphic>
          <a:graphicData uri="http://schemas.openxmlformats.org/drawingml/2006/chart">
            <c:chart xmlns:c="http://schemas.openxmlformats.org/drawingml/2006/chart" xmlns:r="http://schemas.openxmlformats.org/officeDocument/2006/relationships" r:id="rId6"/>
          </a:graphicData>
        </a:graphic>
      </p:graphicFrame>
      <p:sp>
        <p:nvSpPr>
          <p:cNvPr id="17" name="Rectangle 2"/>
          <p:cNvSpPr txBox="1">
            <a:spLocks noChangeArrowheads="1"/>
          </p:cNvSpPr>
          <p:nvPr/>
        </p:nvSpPr>
        <p:spPr bwMode="auto">
          <a:xfrm>
            <a:off x="1883080" y="4564693"/>
            <a:ext cx="4722828" cy="2438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i="0" u="none" strike="noStrike" kern="0" cap="none" spc="0" normalizeH="0" baseline="0" noProof="0" dirty="0">
                <a:ln>
                  <a:noFill/>
                </a:ln>
                <a:solidFill>
                  <a:srgbClr val="CC6600"/>
                </a:solidFill>
                <a:effectLst/>
                <a:uLnTx/>
                <a:uFillTx/>
                <a:latin typeface="+mj-lt"/>
                <a:ea typeface="+mj-ea"/>
                <a:cs typeface="+mj-cs"/>
              </a:rPr>
              <a:t>We had projected $120,000 for 2016. Goal was exceeded by $50,585</a:t>
            </a:r>
          </a:p>
          <a:p>
            <a:pPr marL="0" marR="0" lvl="0" indent="0" algn="l" defTabSz="914400" rtl="0" eaLnBrk="1" fontAlgn="base" latinLnBrk="0" hangingPunct="1">
              <a:lnSpc>
                <a:spcPct val="100000"/>
              </a:lnSpc>
              <a:spcBef>
                <a:spcPct val="0"/>
              </a:spcBef>
              <a:spcAft>
                <a:spcPct val="0"/>
              </a:spcAft>
              <a:buClrTx/>
              <a:buSzTx/>
              <a:buFontTx/>
              <a:buNone/>
              <a:tabLst/>
              <a:defRPr/>
            </a:pPr>
            <a:endParaRPr lang="en-US" sz="1200" kern="0" dirty="0">
              <a:solidFill>
                <a:schemeClr val="bg1">
                  <a:lumMod val="50000"/>
                </a:schemeClr>
              </a:solidFill>
              <a:latin typeface="+mj-lt"/>
              <a:ea typeface="+mj-ea"/>
              <a:cs typeface="+mj-cs"/>
            </a:endParaRPr>
          </a:p>
          <a:p>
            <a:pPr marL="0" marR="0" lvl="0" indent="0" algn="l" defTabSz="914400" rtl="0" eaLnBrk="1" fontAlgn="base" latinLnBrk="0" hangingPunct="1">
              <a:lnSpc>
                <a:spcPct val="100000"/>
              </a:lnSpc>
              <a:spcBef>
                <a:spcPct val="0"/>
              </a:spcBef>
              <a:spcAft>
                <a:spcPct val="0"/>
              </a:spcAft>
              <a:buClrTx/>
              <a:buSzTx/>
              <a:buFontTx/>
              <a:buNone/>
              <a:tabLst/>
              <a:defRPr/>
            </a:pPr>
            <a:r>
              <a:rPr lang="en-US" sz="1200" kern="0" dirty="0">
                <a:solidFill>
                  <a:schemeClr val="bg1">
                    <a:lumMod val="50000"/>
                  </a:schemeClr>
                </a:solidFill>
                <a:latin typeface="+mj-lt"/>
                <a:ea typeface="+mj-ea"/>
                <a:cs typeface="+mj-cs"/>
              </a:rPr>
              <a:t>We brought in 10,000 more in Presidents club for a total of $75,500 and expect to bring in additional $10,000 for total of $85,500</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i="0" u="none" strike="noStrike" kern="0" cap="none" spc="0" normalizeH="0" baseline="0" noProof="0" dirty="0">
              <a:ln>
                <a:noFill/>
              </a:ln>
              <a:solidFill>
                <a:srgbClr val="CC6600"/>
              </a:solidFill>
              <a:effectLst/>
              <a:uLnTx/>
              <a:uFillTx/>
              <a:latin typeface="+mj-lt"/>
              <a:ea typeface="+mj-ea"/>
              <a:cs typeface="+mj-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i="0" u="none" strike="noStrike" kern="0" cap="none" spc="0" normalizeH="0" baseline="0" noProof="0" dirty="0">
                <a:ln>
                  <a:noFill/>
                </a:ln>
                <a:solidFill>
                  <a:srgbClr val="CC6600"/>
                </a:solidFill>
                <a:effectLst/>
                <a:uLnTx/>
                <a:uFillTx/>
                <a:latin typeface="+mj-lt"/>
                <a:ea typeface="+mj-ea"/>
                <a:cs typeface="+mj-cs"/>
              </a:rPr>
              <a:t>2013: $45,000 2015: Pres Club: $65,500 2017: Pres Club $85,500</a:t>
            </a:r>
          </a:p>
          <a:p>
            <a:pPr marL="0" marR="0" lvl="0" indent="0" algn="l" defTabSz="914400" rtl="0" eaLnBrk="1" fontAlgn="base" latinLnBrk="0" hangingPunct="1">
              <a:lnSpc>
                <a:spcPct val="100000"/>
              </a:lnSpc>
              <a:spcBef>
                <a:spcPct val="0"/>
              </a:spcBef>
              <a:spcAft>
                <a:spcPct val="0"/>
              </a:spcAft>
              <a:buClrTx/>
              <a:buSzTx/>
              <a:buFontTx/>
              <a:buNone/>
              <a:tabLst/>
              <a:defRPr/>
            </a:pPr>
            <a:endParaRPr lang="en-US" sz="1600" kern="0" dirty="0">
              <a:solidFill>
                <a:srgbClr val="CC6600"/>
              </a:solidFill>
              <a:latin typeface="+mj-lt"/>
              <a:ea typeface="+mj-ea"/>
              <a:cs typeface="+mj-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i="0" u="none" strike="noStrike" kern="0" cap="none" spc="0" normalizeH="0" baseline="0" noProof="0" dirty="0">
              <a:ln>
                <a:noFill/>
              </a:ln>
              <a:solidFill>
                <a:srgbClr val="CC6600"/>
              </a:solidFill>
              <a:effectLst/>
              <a:uLnTx/>
              <a:uFillTx/>
              <a:latin typeface="+mj-lt"/>
              <a:ea typeface="+mj-ea"/>
              <a:cs typeface="+mj-cs"/>
            </a:endParaRPr>
          </a:p>
        </p:txBody>
      </p:sp>
      <p:sp>
        <p:nvSpPr>
          <p:cNvPr id="8" name="Rectangle 7"/>
          <p:cNvSpPr/>
          <p:nvPr/>
        </p:nvSpPr>
        <p:spPr>
          <a:xfrm>
            <a:off x="1930803" y="374945"/>
            <a:ext cx="2741456" cy="830997"/>
          </a:xfrm>
          <a:prstGeom prst="rect">
            <a:avLst/>
          </a:prstGeom>
        </p:spPr>
        <p:txBody>
          <a:bodyPr wrap="none">
            <a:spAutoFit/>
          </a:bodyPr>
          <a:lstStyle/>
          <a:p>
            <a:pPr algn="l"/>
            <a:r>
              <a:rPr lang="en-US" dirty="0">
                <a:solidFill>
                  <a:srgbClr val="35759D"/>
                </a:solidFill>
                <a:latin typeface="BigNoodleTitling" pitchFamily="2" charset="0"/>
                <a:cs typeface="Aharoni" pitchFamily="2" charset="-79"/>
              </a:rPr>
              <a:t>Membership &amp; Sponsorship</a:t>
            </a:r>
          </a:p>
          <a:p>
            <a:pPr algn="l"/>
            <a:r>
              <a:rPr lang="en-US" dirty="0">
                <a:solidFill>
                  <a:srgbClr val="35759D"/>
                </a:solidFill>
                <a:latin typeface="BigNoodleTitling" pitchFamily="2" charset="0"/>
                <a:cs typeface="Aharoni" pitchFamily="2" charset="-79"/>
              </a:rPr>
              <a:t>Income Break Down…</a:t>
            </a:r>
          </a:p>
        </p:txBody>
      </p:sp>
    </p:spTree>
    <p:extLst>
      <p:ext uri="{BB962C8B-B14F-4D97-AF65-F5344CB8AC3E}">
        <p14:creationId xmlns:p14="http://schemas.microsoft.com/office/powerpoint/2010/main" val="659977284"/>
      </p:ext>
    </p:extLst>
  </p:cSld>
  <p:clrMapOvr>
    <a:masterClrMapping/>
  </p:clrMapOvr>
  <p:transition>
    <p:wheel spokes="1"/>
  </p:transition>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bwMode="auto">
          <a:xfrm>
            <a:off x="1981200" y="1752600"/>
            <a:ext cx="1524000" cy="4495800"/>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ndParaRPr>
          </a:p>
        </p:txBody>
      </p:sp>
      <p:pic>
        <p:nvPicPr>
          <p:cNvPr id="9" name="Picture 3"/>
          <p:cNvPicPr>
            <a:picLocks noChangeAspect="1" noChangeArrowheads="1"/>
          </p:cNvPicPr>
          <p:nvPr/>
        </p:nvPicPr>
        <p:blipFill>
          <a:blip r:embed="rId4" cstate="print"/>
          <a:srcRect/>
          <a:stretch>
            <a:fillRect/>
          </a:stretch>
        </p:blipFill>
        <p:spPr bwMode="auto">
          <a:xfrm>
            <a:off x="1905000" y="533399"/>
            <a:ext cx="7239000" cy="5747063"/>
          </a:xfrm>
          <a:prstGeom prst="rect">
            <a:avLst/>
          </a:prstGeom>
          <a:noFill/>
          <a:ln w="9525">
            <a:noFill/>
            <a:miter lim="800000"/>
            <a:headEnd/>
            <a:tailEnd/>
          </a:ln>
          <a:effectLst/>
        </p:spPr>
      </p:pic>
      <p:sp>
        <p:nvSpPr>
          <p:cNvPr id="10" name="Rectangle 9"/>
          <p:cNvSpPr/>
          <p:nvPr/>
        </p:nvSpPr>
        <p:spPr bwMode="auto">
          <a:xfrm>
            <a:off x="1894562" y="114300"/>
            <a:ext cx="4811038" cy="6667500"/>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ndParaRPr>
          </a:p>
        </p:txBody>
      </p:sp>
      <p:graphicFrame>
        <p:nvGraphicFramePr>
          <p:cNvPr id="12" name="Chart 11"/>
          <p:cNvGraphicFramePr/>
          <p:nvPr>
            <p:extLst>
              <p:ext uri="{D42A27DB-BD31-4B8C-83A1-F6EECF244321}">
                <p14:modId xmlns:p14="http://schemas.microsoft.com/office/powerpoint/2010/main" val="4051800867"/>
              </p:ext>
            </p:extLst>
          </p:nvPr>
        </p:nvGraphicFramePr>
        <p:xfrm>
          <a:off x="1894562" y="2260600"/>
          <a:ext cx="4658638" cy="3479800"/>
        </p:xfrm>
        <a:graphic>
          <a:graphicData uri="http://schemas.openxmlformats.org/drawingml/2006/chart">
            <c:chart xmlns:c="http://schemas.openxmlformats.org/drawingml/2006/chart" xmlns:r="http://schemas.openxmlformats.org/officeDocument/2006/relationships" r:id="rId5"/>
          </a:graphicData>
        </a:graphic>
      </p:graphicFrame>
      <p:pic>
        <p:nvPicPr>
          <p:cNvPr id="6" name="Picture 3" descr="P:\Logos\Chamber Logo-updated 03-26-15\Round with letters.png"/>
          <p:cNvPicPr>
            <a:picLocks noChangeAspect="1" noChangeArrowheads="1"/>
          </p:cNvPicPr>
          <p:nvPr/>
        </p:nvPicPr>
        <p:blipFill>
          <a:blip r:embed="rId6" cstate="print"/>
          <a:srcRect/>
          <a:stretch>
            <a:fillRect/>
          </a:stretch>
        </p:blipFill>
        <p:spPr bwMode="auto">
          <a:xfrm>
            <a:off x="4918886" y="159062"/>
            <a:ext cx="1648928" cy="1600200"/>
          </a:xfrm>
          <a:prstGeom prst="rect">
            <a:avLst/>
          </a:prstGeom>
          <a:noFill/>
        </p:spPr>
      </p:pic>
      <p:sp>
        <p:nvSpPr>
          <p:cNvPr id="7" name="Rectangle 2"/>
          <p:cNvSpPr txBox="1">
            <a:spLocks noChangeArrowheads="1"/>
          </p:cNvSpPr>
          <p:nvPr/>
        </p:nvSpPr>
        <p:spPr bwMode="auto">
          <a:xfrm>
            <a:off x="2438400" y="5676378"/>
            <a:ext cx="4722828" cy="11054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i="0" u="none" strike="noStrike" kern="0" cap="none" spc="0" normalizeH="0" baseline="0" noProof="0" dirty="0">
                <a:ln>
                  <a:noFill/>
                </a:ln>
                <a:solidFill>
                  <a:srgbClr val="CC6600"/>
                </a:solidFill>
                <a:effectLst/>
                <a:uLnTx/>
                <a:uFillTx/>
                <a:latin typeface="+mj-lt"/>
                <a:ea typeface="+mj-ea"/>
                <a:cs typeface="+mj-cs"/>
              </a:rPr>
              <a:t>Overall</a:t>
            </a:r>
            <a:r>
              <a:rPr lang="en-US" sz="1600" kern="0" dirty="0">
                <a:solidFill>
                  <a:srgbClr val="CC6600"/>
                </a:solidFill>
                <a:latin typeface="+mj-lt"/>
                <a:ea typeface="+mj-ea"/>
                <a:cs typeface="+mj-cs"/>
              </a:rPr>
              <a:t>l profit up by $2,619 from 2015</a:t>
            </a:r>
            <a:endParaRPr kumimoji="0" lang="en-US" sz="1600" i="0" u="none" strike="noStrike" kern="0" cap="none" spc="0" normalizeH="0" baseline="0" noProof="0" dirty="0">
              <a:ln>
                <a:noFill/>
              </a:ln>
              <a:solidFill>
                <a:srgbClr val="CC6600"/>
              </a:solidFill>
              <a:effectLst/>
              <a:uLnTx/>
              <a:uFillTx/>
              <a:latin typeface="+mj-lt"/>
              <a:ea typeface="+mj-ea"/>
              <a:cs typeface="+mj-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lang="en-US" sz="1200" kern="0" dirty="0">
              <a:solidFill>
                <a:schemeClr val="bg1">
                  <a:lumMod val="50000"/>
                </a:schemeClr>
              </a:solidFill>
              <a:latin typeface="+mj-lt"/>
              <a:ea typeface="+mj-ea"/>
              <a:cs typeface="+mj-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i="0" u="none" strike="noStrike" kern="0" cap="none" spc="0" normalizeH="0" baseline="0" noProof="0" dirty="0">
              <a:ln>
                <a:noFill/>
              </a:ln>
              <a:solidFill>
                <a:srgbClr val="CC6600"/>
              </a:solidFill>
              <a:effectLst/>
              <a:uLnTx/>
              <a:uFillTx/>
              <a:latin typeface="+mj-lt"/>
              <a:ea typeface="+mj-ea"/>
              <a:cs typeface="+mj-cs"/>
            </a:endParaRPr>
          </a:p>
        </p:txBody>
      </p:sp>
      <p:sp>
        <p:nvSpPr>
          <p:cNvPr id="8" name="Rectangle 7"/>
          <p:cNvSpPr/>
          <p:nvPr/>
        </p:nvSpPr>
        <p:spPr>
          <a:xfrm>
            <a:off x="2114306" y="1611766"/>
            <a:ext cx="2781787" cy="461665"/>
          </a:xfrm>
          <a:prstGeom prst="rect">
            <a:avLst/>
          </a:prstGeom>
        </p:spPr>
        <p:txBody>
          <a:bodyPr wrap="none">
            <a:spAutoFit/>
          </a:bodyPr>
          <a:lstStyle/>
          <a:p>
            <a:pPr algn="l"/>
            <a:r>
              <a:rPr lang="en-US" dirty="0">
                <a:solidFill>
                  <a:srgbClr val="35759D"/>
                </a:solidFill>
                <a:latin typeface="BigNoodleTitling" pitchFamily="2" charset="0"/>
                <a:cs typeface="Aharoni" pitchFamily="2" charset="-79"/>
              </a:rPr>
              <a:t>BID, Sponsorship &amp; Events…</a:t>
            </a:r>
          </a:p>
        </p:txBody>
      </p:sp>
    </p:spTree>
    <p:extLst>
      <p:ext uri="{BB962C8B-B14F-4D97-AF65-F5344CB8AC3E}">
        <p14:creationId xmlns:p14="http://schemas.microsoft.com/office/powerpoint/2010/main" val="2185792899"/>
      </p:ext>
    </p:extLst>
  </p:cSld>
  <p:clrMapOvr>
    <a:masterClrMapping/>
  </p:clrMapOvr>
  <p:transition>
    <p:wheel spokes="1"/>
  </p:transition>
</p:sld>
</file>

<file path=ppt/theme/theme1.xml><?xml version="1.0" encoding="utf-8"?>
<a:theme xmlns:a="http://schemas.openxmlformats.org/drawingml/2006/main" name="powerpoint-template">
  <a:themeElements>
    <a:clrScheme name="powerpoint-template-24 1">
      <a:dk1>
        <a:srgbClr val="4D4D4D"/>
      </a:dk1>
      <a:lt1>
        <a:srgbClr val="FFFFFF"/>
      </a:lt1>
      <a:dk2>
        <a:srgbClr val="4D4D4D"/>
      </a:dk2>
      <a:lt2>
        <a:srgbClr val="CC0000"/>
      </a:lt2>
      <a:accent1>
        <a:srgbClr val="FF9933"/>
      </a:accent1>
      <a:accent2>
        <a:srgbClr val="009900"/>
      </a:accent2>
      <a:accent3>
        <a:srgbClr val="FFFFFF"/>
      </a:accent3>
      <a:accent4>
        <a:srgbClr val="404040"/>
      </a:accent4>
      <a:accent5>
        <a:srgbClr val="FFCAAD"/>
      </a:accent5>
      <a:accent6>
        <a:srgbClr val="008A00"/>
      </a:accent6>
      <a:hlink>
        <a:srgbClr val="3366FF"/>
      </a:hlink>
      <a:folHlink>
        <a:srgbClr val="DDDDDD"/>
      </a:folHlink>
    </a:clrScheme>
    <a:fontScheme name="powerpoint-template-24">
      <a:majorFont>
        <a:latin typeface="Microsoft Sans Serif"/>
        <a:ea typeface=""/>
        <a:cs typeface=""/>
      </a:majorFont>
      <a:minorFont>
        <a:latin typeface="Microsoft Sans Serif"/>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chemeClr val="bg2">
                <a:gamma/>
                <a:tint val="26667"/>
                <a:invGamma/>
              </a:schemeClr>
            </a:gs>
            <a:gs pos="100000">
              <a:schemeClr val="bg2">
                <a:alpha val="14999"/>
              </a:schemeClr>
            </a:gs>
          </a:gsLst>
          <a:lin ang="5400000" scaled="1"/>
        </a:gra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gradFill rotWithShape="1">
          <a:gsLst>
            <a:gs pos="0">
              <a:schemeClr val="bg2">
                <a:gamma/>
                <a:tint val="26667"/>
                <a:invGamma/>
              </a:schemeClr>
            </a:gs>
            <a:gs pos="100000">
              <a:schemeClr val="bg2">
                <a:alpha val="14999"/>
              </a:schemeClr>
            </a:gs>
          </a:gsLst>
          <a:lin ang="5400000" scaled="1"/>
        </a:gra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powerpoint-template-24 1">
        <a:dk1>
          <a:srgbClr val="4D4D4D"/>
        </a:dk1>
        <a:lt1>
          <a:srgbClr val="FFFFFF"/>
        </a:lt1>
        <a:dk2>
          <a:srgbClr val="4D4D4D"/>
        </a:dk2>
        <a:lt2>
          <a:srgbClr val="CC0000"/>
        </a:lt2>
        <a:accent1>
          <a:srgbClr val="FF9933"/>
        </a:accent1>
        <a:accent2>
          <a:srgbClr val="009900"/>
        </a:accent2>
        <a:accent3>
          <a:srgbClr val="FFFFFF"/>
        </a:accent3>
        <a:accent4>
          <a:srgbClr val="404040"/>
        </a:accent4>
        <a:accent5>
          <a:srgbClr val="FFCAAD"/>
        </a:accent5>
        <a:accent6>
          <a:srgbClr val="008A00"/>
        </a:accent6>
        <a:hlink>
          <a:srgbClr val="3366FF"/>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2">
        <a:dk1>
          <a:srgbClr val="4D4D4D"/>
        </a:dk1>
        <a:lt1>
          <a:srgbClr val="FFFFFF"/>
        </a:lt1>
        <a:dk2>
          <a:srgbClr val="4D4D4D"/>
        </a:dk2>
        <a:lt2>
          <a:srgbClr val="2583C0"/>
        </a:lt2>
        <a:accent1>
          <a:srgbClr val="35AEE3"/>
        </a:accent1>
        <a:accent2>
          <a:srgbClr val="FCB13C"/>
        </a:accent2>
        <a:accent3>
          <a:srgbClr val="FFFFFF"/>
        </a:accent3>
        <a:accent4>
          <a:srgbClr val="404040"/>
        </a:accent4>
        <a:accent5>
          <a:srgbClr val="AED3EF"/>
        </a:accent5>
        <a:accent6>
          <a:srgbClr val="E4A035"/>
        </a:accent6>
        <a:hlink>
          <a:srgbClr val="F15F23"/>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3">
        <a:dk1>
          <a:srgbClr val="4D4D4D"/>
        </a:dk1>
        <a:lt1>
          <a:srgbClr val="FFFFFF"/>
        </a:lt1>
        <a:dk2>
          <a:srgbClr val="4D4D4D"/>
        </a:dk2>
        <a:lt2>
          <a:srgbClr val="2583C0"/>
        </a:lt2>
        <a:accent1>
          <a:srgbClr val="2994CC"/>
        </a:accent1>
        <a:accent2>
          <a:srgbClr val="2E9FD7"/>
        </a:accent2>
        <a:accent3>
          <a:srgbClr val="FFFFFF"/>
        </a:accent3>
        <a:accent4>
          <a:srgbClr val="404040"/>
        </a:accent4>
        <a:accent5>
          <a:srgbClr val="ACC8E2"/>
        </a:accent5>
        <a:accent6>
          <a:srgbClr val="2990C3"/>
        </a:accent6>
        <a:hlink>
          <a:srgbClr val="35AEE3"/>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4">
        <a:dk1>
          <a:srgbClr val="4D4D4D"/>
        </a:dk1>
        <a:lt1>
          <a:srgbClr val="FFFFFF"/>
        </a:lt1>
        <a:dk2>
          <a:srgbClr val="4D4D4D"/>
        </a:dk2>
        <a:lt2>
          <a:srgbClr val="F15F23"/>
        </a:lt2>
        <a:accent1>
          <a:srgbClr val="F47D2B"/>
        </a:accent1>
        <a:accent2>
          <a:srgbClr val="F69230"/>
        </a:accent2>
        <a:accent3>
          <a:srgbClr val="FFFFFF"/>
        </a:accent3>
        <a:accent4>
          <a:srgbClr val="404040"/>
        </a:accent4>
        <a:accent5>
          <a:srgbClr val="F8BFAC"/>
        </a:accent5>
        <a:accent6>
          <a:srgbClr val="DF842A"/>
        </a:accent6>
        <a:hlink>
          <a:srgbClr val="FCB13C"/>
        </a:hlink>
        <a:folHlink>
          <a:srgbClr val="DDDDDD"/>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powerpoint-template</Template>
  <TotalTime>18773</TotalTime>
  <Words>2172</Words>
  <Application>Microsoft Office PowerPoint</Application>
  <PresentationFormat>On-screen Show (4:3)</PresentationFormat>
  <Paragraphs>399</Paragraphs>
  <Slides>19</Slides>
  <Notes>19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Aharoni</vt:lpstr>
      <vt:lpstr>Arial</vt:lpstr>
      <vt:lpstr>BigNoodleTitling</vt:lpstr>
      <vt:lpstr>Calibri</vt:lpstr>
      <vt:lpstr>Microsoft Sans Serif</vt:lpstr>
      <vt:lpstr>powerpoint-template</vt:lpstr>
      <vt:lpstr>2016-2017 Yearly Report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Chamber Fiscal Year Profit (Loss) Simplified</vt:lpstr>
      <vt:lpstr>Chamber Accomplishments</vt:lpstr>
      <vt:lpstr>Chamber Accomplishments</vt:lpstr>
      <vt:lpstr>Chamber Accomplishments</vt:lpstr>
      <vt:lpstr>Thank You!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2015 Planning Conference</dc:title>
  <dc:creator>margarita nisthal</dc:creator>
  <cp:lastModifiedBy>Monica Couture</cp:lastModifiedBy>
  <cp:revision>518</cp:revision>
  <cp:lastPrinted>2017-02-01T18:42:31Z</cp:lastPrinted>
  <dcterms:created xsi:type="dcterms:W3CDTF">2015-01-14T20:58:23Z</dcterms:created>
  <dcterms:modified xsi:type="dcterms:W3CDTF">2017-03-07T21:04:51Z</dcterms:modified>
</cp:coreProperties>
</file>